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9" r:id="rId11"/>
    <p:sldId id="273" r:id="rId12"/>
    <p:sldId id="275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gust Muench" initials="" lastIdx="1" clrIdx="0"/>
  <p:cmAuthor id="1" name="Alicia Aarnio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9A375C-1063-4DA4-BD08-C4A86A4E8407}">
  <a:tblStyle styleId="{219A375C-1063-4DA4-BD08-C4A86A4E840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77929"/>
  </p:normalViewPr>
  <p:slideViewPr>
    <p:cSldViewPr snapToGrid="0" snapToObjects="1">
      <p:cViewPr varScale="1">
        <p:scale>
          <a:sx n="77" d="100"/>
          <a:sy n="77" d="100"/>
        </p:scale>
        <p:origin x="6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(switch to xSonify demo after this)</a:t>
            </a:r>
            <a:endParaRPr/>
          </a:p>
        </p:txBody>
      </p:sp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is so many words, augh</a:t>
            </a: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General overview before we start going table by table</a:t>
            </a:r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Break-out discussion. We showed</a:t>
            </a:r>
            <a:r>
              <a:rPr lang="en-US" baseline="0" dirty="0" smtClean="0"/>
              <a:t> the left column briefly to illustrate that every row illustrates people, astronomers, real and identifying as having those disabilities; then we covered the left column to focus on what the barriers are.</a:t>
            </a:r>
            <a:endParaRPr dirty="0"/>
          </a:p>
        </p:txBody>
      </p:sp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920834" y="1346946"/>
            <a:ext cx="10223100" cy="80700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62000" sx="92002" sy="89002" flip="xy" algn="ctr"/>
          </a:blip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920834" y="4299696"/>
            <a:ext cx="10223100" cy="80700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17550" sx="92002" sy="89002" flip="xy" algn="ctr"/>
          </a:blip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920834" y="1484779"/>
            <a:ext cx="10223100" cy="2743200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04850" sx="92002" sy="89002" flip="xy" algn="ctr"/>
          </a:blip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" name="Shape 18"/>
          <p:cNvGrpSpPr/>
          <p:nvPr/>
        </p:nvGrpSpPr>
        <p:grpSpPr>
          <a:xfrm>
            <a:off x="9649215" y="4068923"/>
            <a:ext cx="1080900" cy="1080900"/>
            <a:chOff x="9685338" y="4460675"/>
            <a:chExt cx="1080900" cy="1080900"/>
          </a:xfrm>
        </p:grpSpPr>
        <p:sp>
          <p:nvSpPr>
            <p:cNvPr id="19" name="Shape 19"/>
            <p:cNvSpPr/>
            <p:nvPr/>
          </p:nvSpPr>
          <p:spPr>
            <a:xfrm>
              <a:off x="9685338" y="4460675"/>
              <a:ext cx="1080900" cy="108090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4997" sy="84997" flip="none" algn="tl"/>
            </a:blip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endParaRPr sz="2000" b="1" i="0" u="none" strike="noStrike" cap="none">
                <a:solidFill>
                  <a:srgbClr val="FFFFFF"/>
                </a:solidFill>
                <a:latin typeface="Rokkitt ExtraBold"/>
                <a:ea typeface="Rokkitt ExtraBold"/>
                <a:cs typeface="Rokkitt ExtraBold"/>
                <a:sym typeface="Rokkitt ExtraBold"/>
              </a:endParaRPr>
            </a:p>
          </p:txBody>
        </p:sp>
        <p:sp>
          <p:nvSpPr>
            <p:cNvPr id="20" name="Shape 20"/>
            <p:cNvSpPr/>
            <p:nvPr/>
          </p:nvSpPr>
          <p:spPr>
            <a:xfrm>
              <a:off x="9793429" y="4568765"/>
              <a:ext cx="864600" cy="864600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1051560" y="1432223"/>
            <a:ext cx="9966900" cy="303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Arial Black"/>
              <a:buNone/>
              <a:defRPr sz="7200" b="0" i="0" u="none" strike="noStrike" cap="none"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1069848" y="4389120"/>
            <a:ext cx="7891200" cy="106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89C9B"/>
              </a:buClr>
              <a:buSzPts val="1870"/>
              <a:buFont typeface="Noto Sans Symbols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23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204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10977103" y="5674309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sz="1400" b="0" i="0" u="none" strike="noStrike" cap="non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 Black"/>
              <a:buNone/>
              <a:defRPr sz="4800" b="0" i="0" u="none" strike="noStrike" cap="none"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10977103" y="5674309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sz="1400" b="0" i="0" u="none" strike="noStrike" cap="non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ntent with Caption 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75" y="0"/>
            <a:ext cx="12192000" cy="6858000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2" sy="89002" flip="xy" algn="ctr"/>
          </a:blip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793350" y="685800"/>
            <a:ext cx="10956600" cy="53268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 Black"/>
              <a:buNone/>
              <a:defRPr sz="3200" b="0" i="0" u="none" strike="noStrike" cap="none"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110" name="Shape 110"/>
          <p:cNvGrpSpPr/>
          <p:nvPr/>
        </p:nvGrpSpPr>
        <p:grpSpPr>
          <a:xfrm>
            <a:off x="11401346" y="6229474"/>
            <a:ext cx="457232" cy="457232"/>
            <a:chOff x="11361456" y="6195813"/>
            <a:chExt cx="548700" cy="548700"/>
          </a:xfrm>
        </p:grpSpPr>
        <p:sp>
          <p:nvSpPr>
            <p:cNvPr id="111" name="Shape 111"/>
            <p:cNvSpPr/>
            <p:nvPr/>
          </p:nvSpPr>
          <p:spPr>
            <a:xfrm>
              <a:off x="11361456" y="6195813"/>
              <a:ext cx="548700" cy="54870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4997" sy="84997" flip="none" algn="tl"/>
            </a:blip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endParaRPr sz="2000" b="1" i="0" u="none" strike="noStrike" cap="none">
                <a:solidFill>
                  <a:srgbClr val="FFFFFF"/>
                </a:solidFill>
                <a:latin typeface="Rokkitt ExtraBold"/>
                <a:ea typeface="Rokkitt ExtraBold"/>
                <a:cs typeface="Rokkitt ExtraBold"/>
                <a:sym typeface="Rokkitt ExtraBold"/>
              </a:endParaRPr>
            </a:p>
          </p:txBody>
        </p:sp>
        <p:sp>
          <p:nvSpPr>
            <p:cNvPr id="112" name="Shape 112"/>
            <p:cNvSpPr/>
            <p:nvPr/>
          </p:nvSpPr>
          <p:spPr>
            <a:xfrm>
              <a:off x="11396488" y="6230844"/>
              <a:ext cx="478500" cy="478500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8303740" y="0"/>
            <a:ext cx="3888300" cy="6858000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2" sy="89002" flip="xy" algn="ctr"/>
          </a:blip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8549640" y="685800"/>
            <a:ext cx="3200400" cy="1737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 Black"/>
              <a:buNone/>
              <a:defRPr sz="3200" b="0" i="0" u="none" strike="noStrike" cap="none"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pic" idx="2"/>
          </p:nvPr>
        </p:nvSpPr>
        <p:spPr>
          <a:xfrm>
            <a:off x="0" y="0"/>
            <a:ext cx="8303700" cy="6858000"/>
          </a:xfrm>
          <a:prstGeom prst="rect">
            <a:avLst/>
          </a:prstGeom>
          <a:solidFill>
            <a:srgbClr val="DDD8D8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89C9B"/>
              </a:buClr>
              <a:buSzPts val="27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23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204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8549640" y="2423160"/>
            <a:ext cx="3200400" cy="329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89C9B"/>
              </a:buClr>
              <a:buSzPts val="1190"/>
              <a:buFont typeface="Noto Sans Symbols"/>
              <a:buNone/>
              <a:defRPr sz="1400" b="0" i="0" u="none" strike="noStrike" cap="none">
                <a:solidFill>
                  <a:srgbClr val="44696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0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85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76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76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76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76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76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76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19" name="Shape 119"/>
          <p:cNvGrpSpPr/>
          <p:nvPr/>
        </p:nvGrpSpPr>
        <p:grpSpPr>
          <a:xfrm>
            <a:off x="11401346" y="6229474"/>
            <a:ext cx="457232" cy="457232"/>
            <a:chOff x="11361456" y="6195813"/>
            <a:chExt cx="548700" cy="548700"/>
          </a:xfrm>
        </p:grpSpPr>
        <p:sp>
          <p:nvSpPr>
            <p:cNvPr id="120" name="Shape 120"/>
            <p:cNvSpPr/>
            <p:nvPr/>
          </p:nvSpPr>
          <p:spPr>
            <a:xfrm>
              <a:off x="11361456" y="6195813"/>
              <a:ext cx="548700" cy="54870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4997" sy="84997" flip="none" algn="tl"/>
            </a:blip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endParaRPr sz="2000" b="1" i="0" u="none" strike="noStrike" cap="none">
                <a:solidFill>
                  <a:srgbClr val="FFFFFF"/>
                </a:solidFill>
                <a:latin typeface="Rokkitt ExtraBold"/>
                <a:ea typeface="Rokkitt ExtraBold"/>
                <a:cs typeface="Rokkitt ExtraBold"/>
                <a:sym typeface="Rokkitt ExtraBold"/>
              </a:endParaRPr>
            </a:p>
          </p:txBody>
        </p:sp>
        <p:sp>
          <p:nvSpPr>
            <p:cNvPr id="121" name="Shape 121"/>
            <p:cNvSpPr/>
            <p:nvPr/>
          </p:nvSpPr>
          <p:spPr>
            <a:xfrm>
              <a:off x="11396488" y="6230844"/>
              <a:ext cx="478500" cy="478500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10977103" y="5674309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sz="1400" b="0" i="0" u="none" strike="noStrike" cap="non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 Black"/>
              <a:buNone/>
              <a:defRPr sz="4800" b="0" i="0" u="none" strike="noStrike" cap="none"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 rot="5400000">
            <a:off x="4073598" y="-882342"/>
            <a:ext cx="4050900" cy="1005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365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89C9B"/>
              </a:buClr>
              <a:buSzPts val="17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575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95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95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10977103" y="5674309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sz="1400" b="0" i="0" u="none" strike="noStrike" cap="non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 rot="5400000">
            <a:off x="7181850" y="2076450"/>
            <a:ext cx="5638800" cy="255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 Black"/>
              <a:buNone/>
              <a:defRPr sz="4800" b="0" i="0" u="none" strike="noStrike" cap="none"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 rot="5400000">
            <a:off x="2000250" y="-400050"/>
            <a:ext cx="5638800" cy="750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365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89C9B"/>
              </a:buClr>
              <a:buSzPts val="17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575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95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95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10977103" y="5674309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sz="1400" b="0" i="0" u="none" strike="noStrike" cap="non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제목 슬라이드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 Black"/>
              <a:buNone/>
              <a:defRPr sz="4800" b="0" i="0" u="none" strike="noStrike" cap="none"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365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89C9B"/>
              </a:buClr>
              <a:buSzPts val="17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575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95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95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10977103" y="5674309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sz="1400" b="0" i="0" u="none" strike="noStrike" cap="non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0" y="4917989"/>
            <a:ext cx="12192000" cy="1940100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04850" sx="92002" sy="89002" flip="xy" algn="ctr"/>
          </a:blip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2167128" y="1225296"/>
            <a:ext cx="9281100" cy="352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Arial Black"/>
              <a:buNone/>
              <a:defRPr sz="7200" b="0" i="0" u="none" strike="noStrike" cap="none"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2165774" y="5020056"/>
            <a:ext cx="90525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89C9B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19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19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19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19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19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19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593667" y="6272784"/>
            <a:ext cx="26442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2182708" y="6272784"/>
            <a:ext cx="6327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35" name="Shape 35"/>
          <p:cNvGrpSpPr/>
          <p:nvPr/>
        </p:nvGrpSpPr>
        <p:grpSpPr>
          <a:xfrm>
            <a:off x="897399" y="2325848"/>
            <a:ext cx="1080900" cy="1080900"/>
            <a:chOff x="9685338" y="4460675"/>
            <a:chExt cx="1080900" cy="1080900"/>
          </a:xfrm>
        </p:grpSpPr>
        <p:sp>
          <p:nvSpPr>
            <p:cNvPr id="36" name="Shape 36"/>
            <p:cNvSpPr/>
            <p:nvPr/>
          </p:nvSpPr>
          <p:spPr>
            <a:xfrm>
              <a:off x="9685338" y="4460675"/>
              <a:ext cx="1080900" cy="108090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4997" sy="84997" flip="none" algn="tl"/>
            </a:blip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endParaRPr sz="2000" b="1" i="0" u="none" strike="noStrike" cap="none">
                <a:solidFill>
                  <a:srgbClr val="FFFFFF"/>
                </a:solidFill>
                <a:latin typeface="Rokkitt ExtraBold"/>
                <a:ea typeface="Rokkitt ExtraBold"/>
                <a:cs typeface="Rokkitt ExtraBold"/>
                <a:sym typeface="Rokkitt ExtraBold"/>
              </a:endParaRPr>
            </a:p>
          </p:txBody>
        </p:sp>
        <p:sp>
          <p:nvSpPr>
            <p:cNvPr id="37" name="Shape 37"/>
            <p:cNvSpPr/>
            <p:nvPr/>
          </p:nvSpPr>
          <p:spPr>
            <a:xfrm>
              <a:off x="9793429" y="4568765"/>
              <a:ext cx="864600" cy="864600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Header 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0" y="-35006"/>
            <a:ext cx="12192000" cy="941400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04850" sx="92002" sy="89002" flip="xy" algn="ctr"/>
          </a:blip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2182700" y="685799"/>
            <a:ext cx="9281100" cy="249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Arial Black"/>
              <a:buNone/>
              <a:defRPr sz="7200" b="0" i="0" u="none" strike="noStrike" cap="none"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2182699" y="3056181"/>
            <a:ext cx="90525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89C9B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19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19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19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19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19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19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125324" y="68198"/>
            <a:ext cx="1080900" cy="1080900"/>
            <a:chOff x="9685338" y="4460675"/>
            <a:chExt cx="1080900" cy="1080900"/>
          </a:xfrm>
        </p:grpSpPr>
        <p:sp>
          <p:nvSpPr>
            <p:cNvPr id="43" name="Shape 43"/>
            <p:cNvSpPr/>
            <p:nvPr/>
          </p:nvSpPr>
          <p:spPr>
            <a:xfrm>
              <a:off x="9685338" y="4460675"/>
              <a:ext cx="1080900" cy="108090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4997" sy="84997" flip="none" algn="tl"/>
            </a:blip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endParaRPr sz="2000" b="1" i="0" u="none" strike="noStrike" cap="none">
                <a:solidFill>
                  <a:srgbClr val="FFFFFF"/>
                </a:solidFill>
                <a:latin typeface="Rokkitt ExtraBold"/>
                <a:ea typeface="Rokkitt ExtraBold"/>
                <a:cs typeface="Rokkitt ExtraBold"/>
                <a:sym typeface="Rokkitt ExtraBold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>
              <a:off x="9793429" y="4568765"/>
              <a:ext cx="864600" cy="864600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Header 1 1">
    <p:bg>
      <p:bgPr>
        <a:solidFill>
          <a:schemeClr val="accen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0" y="-35006"/>
            <a:ext cx="12192000" cy="941400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04850" sx="92002" sy="89002" flip="xy" algn="ctr"/>
          </a:blip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2182700" y="685799"/>
            <a:ext cx="9281100" cy="249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Arial Black"/>
              <a:buNone/>
              <a:defRPr sz="7200" b="0" i="0" u="none" strike="noStrike" cap="none"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2182699" y="3056181"/>
            <a:ext cx="90525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2000" b="1" i="0" u="none" strike="noStrike" cap="none">
                <a:solidFill>
                  <a:schemeClr val="lt1"/>
                </a:solidFill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30"/>
              <a:buNone/>
              <a:defRPr sz="1800" b="1" i="0" u="none" strike="noStrike" cap="none">
                <a:solidFill>
                  <a:schemeClr val="lt1"/>
                </a:solidFill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60"/>
              <a:buNone/>
              <a:defRPr sz="1600" b="1" i="0" u="none" strike="noStrike" cap="none">
                <a:solidFill>
                  <a:schemeClr val="lt1"/>
                </a:solidFill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90"/>
              <a:buNone/>
              <a:defRPr sz="1400" b="1" i="0" u="none" strike="noStrike" cap="none">
                <a:solidFill>
                  <a:schemeClr val="lt1"/>
                </a:solidFill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90"/>
              <a:buNone/>
              <a:defRPr sz="1400" b="1" i="0" u="none" strike="noStrike" cap="none">
                <a:solidFill>
                  <a:schemeClr val="lt1"/>
                </a:solidFill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90"/>
              <a:buNone/>
              <a:defRPr sz="1400" b="1" i="0" u="none" strike="noStrike" cap="none">
                <a:solidFill>
                  <a:schemeClr val="lt1"/>
                </a:solidFill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90"/>
              <a:buNone/>
              <a:defRPr sz="1400" b="1" i="0" u="none" strike="noStrike" cap="none">
                <a:solidFill>
                  <a:schemeClr val="lt1"/>
                </a:solidFill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90"/>
              <a:buNone/>
              <a:defRPr sz="1400" b="1" i="0" u="none" strike="noStrike" cap="none">
                <a:solidFill>
                  <a:schemeClr val="lt1"/>
                </a:solidFill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lt1"/>
              </a:buClr>
              <a:buSzPts val="1190"/>
              <a:buNone/>
              <a:defRPr sz="1400" b="1" i="0" u="none" strike="noStrike" cap="none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49" name="Shape 49"/>
          <p:cNvGrpSpPr/>
          <p:nvPr/>
        </p:nvGrpSpPr>
        <p:grpSpPr>
          <a:xfrm>
            <a:off x="125324" y="68198"/>
            <a:ext cx="1080900" cy="1080900"/>
            <a:chOff x="9685338" y="4460675"/>
            <a:chExt cx="1080900" cy="1080900"/>
          </a:xfrm>
        </p:grpSpPr>
        <p:sp>
          <p:nvSpPr>
            <p:cNvPr id="50" name="Shape 50"/>
            <p:cNvSpPr/>
            <p:nvPr/>
          </p:nvSpPr>
          <p:spPr>
            <a:xfrm>
              <a:off x="9685338" y="4460675"/>
              <a:ext cx="1080900" cy="108090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4997" sy="84997" flip="none" algn="tl"/>
            </a:blip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endParaRPr sz="2000" b="1" i="0" u="none" strike="noStrike" cap="none">
                <a:solidFill>
                  <a:srgbClr val="FFFFFF"/>
                </a:solidFill>
                <a:latin typeface="Rokkitt ExtraBold"/>
                <a:ea typeface="Rokkitt ExtraBold"/>
                <a:cs typeface="Rokkitt ExtraBold"/>
                <a:sym typeface="Rokkitt ExtraBold"/>
              </a:endParaRPr>
            </a:p>
          </p:txBody>
        </p:sp>
        <p:sp>
          <p:nvSpPr>
            <p:cNvPr id="51" name="Shape 51"/>
            <p:cNvSpPr/>
            <p:nvPr/>
          </p:nvSpPr>
          <p:spPr>
            <a:xfrm>
              <a:off x="9793429" y="4568765"/>
              <a:ext cx="864600" cy="864600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Header 1 1 1">
    <p:bg>
      <p:bgPr>
        <a:solidFill>
          <a:schemeClr val="accen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0" y="-35006"/>
            <a:ext cx="12192000" cy="941400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04850" sx="92002" sy="89002" flip="xy" algn="ctr"/>
          </a:blip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" name="Shape 54"/>
          <p:cNvGrpSpPr/>
          <p:nvPr/>
        </p:nvGrpSpPr>
        <p:grpSpPr>
          <a:xfrm>
            <a:off x="125324" y="68198"/>
            <a:ext cx="1080900" cy="1080900"/>
            <a:chOff x="9685338" y="4460675"/>
            <a:chExt cx="1080900" cy="1080900"/>
          </a:xfrm>
        </p:grpSpPr>
        <p:sp>
          <p:nvSpPr>
            <p:cNvPr id="55" name="Shape 55"/>
            <p:cNvSpPr/>
            <p:nvPr/>
          </p:nvSpPr>
          <p:spPr>
            <a:xfrm>
              <a:off x="9685338" y="4460675"/>
              <a:ext cx="1080900" cy="108090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4997" sy="84997" flip="none" algn="tl"/>
            </a:blip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endParaRPr sz="2000" b="1" i="0" u="none" strike="noStrike" cap="none">
                <a:solidFill>
                  <a:srgbClr val="FFFFFF"/>
                </a:solidFill>
                <a:latin typeface="Rokkitt ExtraBold"/>
                <a:ea typeface="Rokkitt ExtraBold"/>
                <a:cs typeface="Rokkitt ExtraBold"/>
                <a:sym typeface="Rokkitt ExtraBold"/>
              </a:endParaRPr>
            </a:p>
          </p:txBody>
        </p:sp>
        <p:sp>
          <p:nvSpPr>
            <p:cNvPr id="56" name="Shape 56"/>
            <p:cNvSpPr/>
            <p:nvPr/>
          </p:nvSpPr>
          <p:spPr>
            <a:xfrm>
              <a:off x="9793429" y="4568765"/>
              <a:ext cx="864600" cy="864600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1069848" y="941832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 Black"/>
              <a:buNone/>
              <a:defRPr sz="4800" b="0" i="0" u="none" strike="noStrike" cap="none"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1069850" y="3256777"/>
            <a:ext cx="4755000" cy="337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365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89C9B"/>
              </a:buClr>
              <a:buSzPts val="17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575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575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575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575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5754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6364225" y="3256777"/>
            <a:ext cx="4755000" cy="337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365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89C9B"/>
              </a:buClr>
              <a:buSzPts val="17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575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575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575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575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5754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3"/>
          </p:nvPr>
        </p:nvSpPr>
        <p:spPr>
          <a:xfrm>
            <a:off x="1053825" y="2581426"/>
            <a:ext cx="4755000" cy="59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Char char="▪"/>
              <a:defRPr sz="2400" b="1" i="0" u="none" strike="noStrike" cap="none">
                <a:solidFill>
                  <a:srgbClr val="FFFFFF"/>
                </a:solidFill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400"/>
              <a:buChar char="▪"/>
              <a:defRPr sz="2400" b="1" i="0" u="none" strike="noStrike" cap="none">
                <a:solidFill>
                  <a:srgbClr val="FFFFFF"/>
                </a:solidFill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400"/>
              <a:buChar char="▪"/>
              <a:defRPr sz="2400" b="1" i="0" u="none" strike="noStrike" cap="none">
                <a:solidFill>
                  <a:srgbClr val="FFFFFF"/>
                </a:solidFill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400"/>
              <a:buChar char="▪"/>
              <a:defRPr sz="2400" b="1" i="0" u="none" strike="noStrike" cap="none">
                <a:solidFill>
                  <a:srgbClr val="FFFFFF"/>
                </a:solidFill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400"/>
              <a:buChar char="▪"/>
              <a:defRPr sz="2400" b="1" i="0" u="none" strike="noStrike" cap="none">
                <a:solidFill>
                  <a:srgbClr val="FFFFFF"/>
                </a:solidFill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400"/>
              <a:buChar char="▪"/>
              <a:defRPr sz="2400" b="1" i="0" u="none" strike="noStrike" cap="none">
                <a:solidFill>
                  <a:srgbClr val="FFFFFF"/>
                </a:solidFill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400"/>
              <a:buChar char="▪"/>
              <a:defRPr sz="2400" b="1" i="0" u="none" strike="noStrike" cap="none">
                <a:solidFill>
                  <a:srgbClr val="FFFFFF"/>
                </a:solidFill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400"/>
              <a:buChar char="▪"/>
              <a:defRPr sz="2400" b="1" i="0" u="none" strike="noStrike" cap="none">
                <a:solidFill>
                  <a:srgbClr val="FFFFFF"/>
                </a:solidFill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FFFFFF"/>
              </a:buClr>
              <a:buSzPts val="2400"/>
              <a:buChar char="▪"/>
              <a:defRPr sz="2400" b="1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4"/>
          </p:nvPr>
        </p:nvSpPr>
        <p:spPr>
          <a:xfrm>
            <a:off x="6348200" y="2581426"/>
            <a:ext cx="4755000" cy="59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Char char="▪"/>
              <a:defRPr sz="2400" b="1" i="0" u="none" strike="noStrike" cap="none">
                <a:solidFill>
                  <a:srgbClr val="FFFFFF"/>
                </a:solidFill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400"/>
              <a:buChar char="▪"/>
              <a:defRPr sz="2400" b="1" i="0" u="none" strike="noStrike" cap="none">
                <a:solidFill>
                  <a:srgbClr val="FFFFFF"/>
                </a:solidFill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400"/>
              <a:buChar char="▪"/>
              <a:defRPr sz="2400" b="1" i="0" u="none" strike="noStrike" cap="none">
                <a:solidFill>
                  <a:srgbClr val="FFFFFF"/>
                </a:solidFill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400"/>
              <a:buChar char="▪"/>
              <a:defRPr sz="2400" b="1" i="0" u="none" strike="noStrike" cap="none">
                <a:solidFill>
                  <a:srgbClr val="FFFFFF"/>
                </a:solidFill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400"/>
              <a:buChar char="▪"/>
              <a:defRPr sz="2400" b="1" i="0" u="none" strike="noStrike" cap="none">
                <a:solidFill>
                  <a:srgbClr val="FFFFFF"/>
                </a:solidFill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400"/>
              <a:buChar char="▪"/>
              <a:defRPr sz="2400" b="1" i="0" u="none" strike="noStrike" cap="none">
                <a:solidFill>
                  <a:srgbClr val="FFFFFF"/>
                </a:solidFill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400"/>
              <a:buChar char="▪"/>
              <a:defRPr sz="2400" b="1" i="0" u="none" strike="noStrike" cap="none">
                <a:solidFill>
                  <a:srgbClr val="FFFFFF"/>
                </a:solidFill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400"/>
              <a:buChar char="▪"/>
              <a:defRPr sz="2400" b="1" i="0" u="none" strike="noStrike" cap="none">
                <a:solidFill>
                  <a:srgbClr val="FFFFFF"/>
                </a:solidFill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FFFFFF"/>
              </a:buClr>
              <a:buSzPts val="2400"/>
              <a:buChar char="▪"/>
              <a:defRPr sz="2400" b="1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6026394"/>
            <a:ext cx="12192000" cy="831600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04850" sx="92002" sy="89002" flip="xy" algn="ctr"/>
          </a:blip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 Black"/>
              <a:buNone/>
              <a:defRPr sz="4800" b="0" i="0" u="none" strike="noStrike" cap="none"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1069848" y="2194560"/>
            <a:ext cx="4755000" cy="397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365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89C9B"/>
              </a:buClr>
              <a:buSzPts val="17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575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575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575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575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5754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6364224" y="2194560"/>
            <a:ext cx="4755000" cy="397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365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89C9B"/>
              </a:buClr>
              <a:buSzPts val="17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575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575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575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575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5754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67" name="Shape 67"/>
          <p:cNvGrpSpPr/>
          <p:nvPr/>
        </p:nvGrpSpPr>
        <p:grpSpPr>
          <a:xfrm>
            <a:off x="11425834" y="5071083"/>
            <a:ext cx="598819" cy="598819"/>
            <a:chOff x="9685338" y="4460675"/>
            <a:chExt cx="1080900" cy="1080900"/>
          </a:xfrm>
        </p:grpSpPr>
        <p:sp>
          <p:nvSpPr>
            <p:cNvPr id="68" name="Shape 68"/>
            <p:cNvSpPr/>
            <p:nvPr/>
          </p:nvSpPr>
          <p:spPr>
            <a:xfrm>
              <a:off x="9685338" y="4460675"/>
              <a:ext cx="1080900" cy="108090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4997" sy="84997" flip="none" algn="tl"/>
            </a:blip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endParaRPr sz="2000" b="1" i="0" u="none" strike="noStrike" cap="none">
                <a:solidFill>
                  <a:srgbClr val="FFFFFF"/>
                </a:solidFill>
                <a:latin typeface="Rokkitt ExtraBold"/>
                <a:ea typeface="Rokkitt ExtraBold"/>
                <a:cs typeface="Rokkitt ExtraBold"/>
                <a:sym typeface="Rokkitt ExtraBold"/>
              </a:endParaRPr>
            </a:p>
          </p:txBody>
        </p:sp>
        <p:sp>
          <p:nvSpPr>
            <p:cNvPr id="69" name="Shape 69"/>
            <p:cNvSpPr/>
            <p:nvPr/>
          </p:nvSpPr>
          <p:spPr>
            <a:xfrm>
              <a:off x="9793429" y="4568765"/>
              <a:ext cx="864600" cy="864600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 1"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0" y="6026394"/>
            <a:ext cx="12192000" cy="831600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04850" sx="92002" sy="89002" flip="xy" algn="ctr"/>
          </a:blip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 Black"/>
              <a:buNone/>
              <a:defRPr sz="4800" b="0" i="0" u="none" strike="noStrike" cap="none"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1069848" y="2194560"/>
            <a:ext cx="4755000" cy="397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365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89C9B"/>
              </a:buClr>
              <a:buSzPts val="17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575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575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575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575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5754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6373249" y="2194560"/>
            <a:ext cx="4755000" cy="397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365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89C9B"/>
              </a:buClr>
              <a:buSzPts val="17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575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575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575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575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5754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75" name="Shape 75"/>
          <p:cNvGrpSpPr/>
          <p:nvPr/>
        </p:nvGrpSpPr>
        <p:grpSpPr>
          <a:xfrm>
            <a:off x="11162110" y="5836578"/>
            <a:ext cx="820835" cy="820835"/>
            <a:chOff x="9685338" y="4460675"/>
            <a:chExt cx="1080900" cy="1080900"/>
          </a:xfrm>
        </p:grpSpPr>
        <p:sp>
          <p:nvSpPr>
            <p:cNvPr id="76" name="Shape 76"/>
            <p:cNvSpPr/>
            <p:nvPr/>
          </p:nvSpPr>
          <p:spPr>
            <a:xfrm>
              <a:off x="9685338" y="4460675"/>
              <a:ext cx="1080900" cy="108090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4997" sy="84997" flip="none" algn="tl"/>
            </a:blip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endParaRPr sz="2000" b="1" i="0" u="none" strike="noStrike" cap="none">
                <a:solidFill>
                  <a:srgbClr val="FFFFFF"/>
                </a:solidFill>
                <a:latin typeface="Rokkitt ExtraBold"/>
                <a:ea typeface="Rokkitt ExtraBold"/>
                <a:cs typeface="Rokkitt ExtraBold"/>
                <a:sym typeface="Rokkitt ExtraBold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9793429" y="4568765"/>
              <a:ext cx="864600" cy="864600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1066800" y="2048256"/>
            <a:ext cx="4755000" cy="64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89C9B"/>
              </a:buClr>
              <a:buSzPts val="1700"/>
              <a:buFont typeface="Noto Sans Symbols"/>
              <a:buNone/>
              <a:defRPr sz="2000" b="1" i="0" u="none" strike="noStrike" cap="none">
                <a:solidFill>
                  <a:srgbClr val="689C9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7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53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1069848" y="2743200"/>
            <a:ext cx="4755000" cy="329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365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89C9B"/>
              </a:buClr>
              <a:buSzPts val="17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575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95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95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3"/>
          </p:nvPr>
        </p:nvSpPr>
        <p:spPr>
          <a:xfrm>
            <a:off x="6364224" y="2048256"/>
            <a:ext cx="4755000" cy="64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89C9B"/>
              </a:buClr>
              <a:buSzPts val="1700"/>
              <a:buFont typeface="Noto Sans Symbols"/>
              <a:buNone/>
              <a:defRPr sz="2000" b="1" i="0" u="none" strike="noStrike" cap="none">
                <a:solidFill>
                  <a:srgbClr val="689C9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7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53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4"/>
          </p:nvPr>
        </p:nvSpPr>
        <p:spPr>
          <a:xfrm>
            <a:off x="6364224" y="2743200"/>
            <a:ext cx="4755000" cy="329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365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89C9B"/>
              </a:buClr>
              <a:buSzPts val="17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575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95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95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10977103" y="5674309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sz="1400" b="0" i="0" u="none" strike="noStrike" cap="non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 Black"/>
              <a:buNone/>
              <a:defRPr sz="4800" b="0" i="0" u="none" strike="noStrike" cap="none"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 Black"/>
              <a:buNone/>
              <a:defRPr sz="4800" b="0" i="0" u="none" strike="noStrike" cap="none"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365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89C9B"/>
              </a:buClr>
              <a:buSzPts val="17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575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95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95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mdpi.com/2075-4434/5/4/56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JournalAccessAAS231" TargetMode="External"/><Relationship Id="rId4" Type="http://schemas.openxmlformats.org/officeDocument/2006/relationships/hyperlink" Target="http://bit.ly/WGAD_JournalRecommendations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ctrTitle"/>
          </p:nvPr>
        </p:nvSpPr>
        <p:spPr>
          <a:xfrm>
            <a:off x="1051560" y="1279823"/>
            <a:ext cx="9966900" cy="303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Arial Black"/>
              <a:buNone/>
            </a:pPr>
            <a:r>
              <a:rPr lang="en-US" sz="6000"/>
              <a:t>Accessibility of Astronomical Publications</a:t>
            </a:r>
            <a:endParaRPr sz="6000" b="0" i="0" u="none" strike="noStrike" cap="none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subTitle" idx="1"/>
          </p:nvPr>
        </p:nvSpPr>
        <p:spPr>
          <a:xfrm>
            <a:off x="1069848" y="4617720"/>
            <a:ext cx="7891200" cy="106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9C9B"/>
              </a:buClr>
              <a:buSzPts val="2284"/>
              <a:buFont typeface="Noto Sans Symbols"/>
              <a:buNone/>
            </a:pPr>
            <a:r>
              <a:rPr lang="en-US" sz="2687" b="1"/>
              <a:t>AAS Working Group on Accessibility and Disability</a:t>
            </a:r>
            <a:endParaRPr sz="2687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9C9B"/>
              </a:buClr>
              <a:buSzPts val="2284"/>
              <a:buFont typeface="Noto Sans Symbols"/>
              <a:buNone/>
            </a:pPr>
            <a:endParaRPr sz="2687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9C9B"/>
              </a:buClr>
              <a:buSzPts val="2284"/>
              <a:buFont typeface="Noto Sans Symbols"/>
              <a:buNone/>
            </a:pPr>
            <a:r>
              <a:rPr lang="en-US" sz="1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Wanda </a:t>
            </a:r>
            <a:r>
              <a:rPr lang="en-US" sz="1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Díaz-Merced</a:t>
            </a:r>
            <a:r>
              <a:rPr lang="en-US" sz="1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Nicholas Murphy, Alicia Aarnio, Jacqueline </a:t>
            </a:r>
            <a:r>
              <a:rPr lang="en-US" sz="1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Monkiewicz</a:t>
            </a:r>
            <a:r>
              <a:rPr lang="en-US" sz="1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Jason Nordhaus, Sarah Tuttle, &amp; WGAD</a:t>
            </a:r>
            <a:endParaRPr sz="17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Shape 142" descr="AAS logo" title="AAS"/>
          <p:cNvPicPr preferRelativeResize="0"/>
          <p:nvPr/>
        </p:nvPicPr>
        <p:blipFill rotWithShape="1">
          <a:blip r:embed="rId3">
            <a:alphaModFix/>
          </a:blip>
          <a:srcRect r="8527" b="13957"/>
          <a:stretch/>
        </p:blipFill>
        <p:spPr>
          <a:xfrm>
            <a:off x="10755141" y="4389120"/>
            <a:ext cx="1260648" cy="1301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 descr="WGAD logo" title="WGAD"/>
          <p:cNvPicPr preferRelativeResize="0"/>
          <p:nvPr/>
        </p:nvPicPr>
        <p:blipFill rotWithShape="1">
          <a:blip r:embed="rId4">
            <a:alphaModFix/>
          </a:blip>
          <a:srcRect l="12446" t="28540" r="10438" b="22997"/>
          <a:stretch/>
        </p:blipFill>
        <p:spPr>
          <a:xfrm>
            <a:off x="9715584" y="5359942"/>
            <a:ext cx="1298354" cy="1301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2182700" y="0"/>
            <a:ext cx="10009200" cy="249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 Black"/>
              <a:buNone/>
            </a:pPr>
            <a:r>
              <a:rPr lang="en-US" sz="4800" b="0" i="0" u="none" strike="noStrike" cap="none">
                <a:latin typeface="Arial Black"/>
                <a:ea typeface="Arial Black"/>
                <a:cs typeface="Arial Black"/>
                <a:sym typeface="Arial Black"/>
              </a:rPr>
              <a:t>Recommendations-- Journals</a:t>
            </a:r>
            <a:endParaRPr sz="4800" b="0" i="0" u="none" strike="noStrike" cap="none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2182700" y="1760756"/>
            <a:ext cx="9052500" cy="456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9C9B"/>
              </a:buClr>
              <a:buSzPts val="17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 committee to evaluate present state of accessibility relative to current guidelines for web, PDF</a:t>
            </a:r>
            <a:endParaRPr dirty="0"/>
          </a:p>
          <a:p>
            <a:pPr marL="182880" marR="0" lvl="0" indent="-18288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689C9B"/>
              </a:buClr>
              <a:buSzPts val="17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User-centered focus studies to assess needs, what current barriers may be, and to anticipate how innovations can meet future needs</a:t>
            </a:r>
            <a:endParaRPr dirty="0"/>
          </a:p>
          <a:p>
            <a:pPr marL="182880" marR="0" lvl="0" indent="-18288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89C9B"/>
              </a:buClr>
              <a:buSzPts val="17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Perform regular usability evaluations, seek community feedback</a:t>
            </a:r>
            <a:endParaRPr dirty="0"/>
          </a:p>
          <a:p>
            <a:pPr marL="182880" marR="0" lvl="0" indent="-18288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89C9B"/>
              </a:buClr>
              <a:buSzPts val="17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authors with guidelines on accessibility for their manuscripts; ask referees to comment on a paper’s accessibility</a:t>
            </a:r>
            <a:endParaRPr dirty="0"/>
          </a:p>
          <a:p>
            <a:pPr marL="182880" marR="0" lvl="0" indent="-18288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89C9B"/>
              </a:buClr>
              <a:buSzPts val="17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Assess basic accessibility (e.g., HTML accessibility checks, OCR PDFs)</a:t>
            </a:r>
            <a:endParaRPr dirty="0"/>
          </a:p>
          <a:p>
            <a:pPr marL="182880" marR="0" lvl="0" indent="-18288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89C9B"/>
              </a:buClr>
              <a:buSzPts val="1700"/>
              <a:buFont typeface="Noto Sans Symbols"/>
              <a:buChar char="▪"/>
            </a:pPr>
            <a:r>
              <a:rPr lang="en-US" dirty="0"/>
              <a:t>Use screen-reader compatible math markup language </a:t>
            </a:r>
            <a:endParaRPr dirty="0"/>
          </a:p>
          <a:p>
            <a:pPr marL="182880" marR="0" lvl="0" indent="-18288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89C9B"/>
              </a:buClr>
              <a:buSzPts val="1700"/>
              <a:buFont typeface="Noto Sans Symbols"/>
              <a:buChar char="▪"/>
            </a:pPr>
            <a:r>
              <a:rPr lang="en-US" dirty="0"/>
              <a:t>Ensure article format allows Braille embossing</a:t>
            </a:r>
            <a:endParaRPr dirty="0"/>
          </a:p>
          <a:p>
            <a:pPr marL="182880" marR="0" lvl="0" indent="-18288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89C9B"/>
              </a:buClr>
              <a:buSzPts val="17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multiple,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manipulable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file formats users can customize to their needs </a:t>
            </a:r>
            <a:r>
              <a:rPr lang="en-US" dirty="0"/>
              <a:t>     ---&gt; example: </a:t>
            </a:r>
            <a:r>
              <a:rPr lang="en-US" u="sng" dirty="0">
                <a:solidFill>
                  <a:srgbClr val="1155CC"/>
                </a:solidFill>
                <a:hlinkClick r:id="rId3"/>
              </a:rPr>
              <a:t>http://www.mdpi.com/2075-4434/5/4/56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689C9B"/>
              </a:buClr>
              <a:buSzPts val="1700"/>
              <a:buFont typeface="Noto Sans Symbols"/>
              <a:buChar char="▪"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74929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89C9B"/>
              </a:buClr>
              <a:buSzPts val="17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2182700" y="-18650"/>
            <a:ext cx="10009200" cy="249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 Black"/>
              <a:buNone/>
            </a:pPr>
            <a:r>
              <a:rPr lang="en-US" sz="4800" b="0" i="0" u="none" strike="noStrike" cap="none">
                <a:latin typeface="Arial Black"/>
                <a:ea typeface="Arial Black"/>
                <a:cs typeface="Arial Black"/>
                <a:sym typeface="Arial Black"/>
              </a:rPr>
              <a:t>Recommendations-- Authors</a:t>
            </a:r>
            <a:endParaRPr sz="4800" b="0" i="0" u="none" strike="noStrike" cap="none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2182700" y="2160424"/>
            <a:ext cx="9045000" cy="406195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9C9B"/>
              </a:buClr>
              <a:buSzPts val="17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Clearly organize and structure content in manuscripts</a:t>
            </a:r>
            <a:endParaRPr dirty="0"/>
          </a:p>
          <a:p>
            <a:pPr marL="182880" marR="0" lvl="0" indent="-18288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89C9B"/>
              </a:buClr>
              <a:buSzPts val="17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 for an audience ranging from students/early-career astronomers to the most senior</a:t>
            </a:r>
            <a:endParaRPr dirty="0"/>
          </a:p>
          <a:p>
            <a:pPr marL="182880" marR="0" lvl="0" indent="-18288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89C9B"/>
              </a:buClr>
              <a:buSzPts val="17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sensorial descriptors, and with care (OAD currently researching this)</a:t>
            </a:r>
            <a:endParaRPr dirty="0"/>
          </a:p>
          <a:p>
            <a:pPr marL="182880" marR="0" lvl="0" indent="-18288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89C9B"/>
              </a:buClr>
              <a:buSzPts val="17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that figures use colorblind intuitive palettes </a:t>
            </a:r>
            <a:endParaRPr dirty="0"/>
          </a:p>
          <a:p>
            <a:pPr marL="182880" marR="0" lvl="0" indent="-18288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689C9B"/>
              </a:buClr>
              <a:buSzPts val="17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sufficient description in figure captions; future: audio accompaniment</a:t>
            </a:r>
            <a:endParaRPr dirty="0"/>
          </a:p>
          <a:p>
            <a:pPr marL="182880" marR="0" lvl="0" indent="-18288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689C9B"/>
              </a:buClr>
              <a:buSzPts val="17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from figures and tables should be in a format readily able to be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sonification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1069848" y="941832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 Black"/>
              <a:buNone/>
            </a:pPr>
            <a:r>
              <a:rPr lang="en-US"/>
              <a:t>Thank you!</a:t>
            </a:r>
            <a:endParaRPr sz="4800" b="0" i="0" u="none" strike="noStrike" cap="none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1069850" y="2799577"/>
            <a:ext cx="4755000" cy="337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82880" lvl="0" indent="-20193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-US" dirty="0">
                <a:solidFill>
                  <a:srgbClr val="000000"/>
                </a:solidFill>
              </a:rPr>
              <a:t>Contact us if you’d be willing to test/give feedback!</a:t>
            </a:r>
            <a:endParaRPr dirty="0">
              <a:solidFill>
                <a:srgbClr val="000000"/>
              </a:solidFill>
            </a:endParaRPr>
          </a:p>
          <a:p>
            <a:pPr marL="457200" lvl="1" indent="-21272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❏"/>
            </a:pPr>
            <a:r>
              <a:rPr lang="en-US" sz="2000" dirty="0" err="1">
                <a:solidFill>
                  <a:srgbClr val="000000"/>
                </a:solidFill>
              </a:rPr>
              <a:t>wgad.aas.org</a:t>
            </a:r>
            <a:r>
              <a:rPr lang="en-US" sz="2000" dirty="0">
                <a:solidFill>
                  <a:srgbClr val="000000"/>
                </a:solidFill>
              </a:rPr>
              <a:t>/contact</a:t>
            </a:r>
            <a:endParaRPr sz="2000" dirty="0">
              <a:solidFill>
                <a:srgbClr val="000000"/>
              </a:solidFill>
            </a:endParaRPr>
          </a:p>
          <a:p>
            <a:pPr marL="457200" lvl="1" indent="-21272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❏"/>
            </a:pPr>
            <a:r>
              <a:rPr lang="en-US" sz="2000" dirty="0" err="1">
                <a:solidFill>
                  <a:srgbClr val="000000"/>
                </a:solidFill>
              </a:rPr>
              <a:t>bit.ly</a:t>
            </a:r>
            <a:r>
              <a:rPr lang="en-US" sz="2000" dirty="0">
                <a:solidFill>
                  <a:srgbClr val="000000"/>
                </a:solidFill>
              </a:rPr>
              <a:t>/JournalAccessAAS231</a:t>
            </a:r>
            <a:endParaRPr sz="2000" dirty="0"/>
          </a:p>
          <a:p>
            <a:pPr marL="182880" lvl="0" indent="-20193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❏"/>
            </a:pPr>
            <a:r>
              <a:rPr lang="en-US" dirty="0"/>
              <a:t>In development:</a:t>
            </a:r>
            <a:endParaRPr dirty="0"/>
          </a:p>
          <a:p>
            <a:pPr marL="457200" lvl="1" indent="-21272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❏"/>
            </a:pPr>
            <a:r>
              <a:rPr lang="en-US" sz="2000" dirty="0"/>
              <a:t>database access</a:t>
            </a:r>
            <a:endParaRPr sz="2000" dirty="0"/>
          </a:p>
          <a:p>
            <a:pPr marL="457200" lvl="1" indent="-21272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❏"/>
            </a:pPr>
            <a:r>
              <a:rPr lang="en-US" sz="2000" dirty="0"/>
              <a:t>new article formats (e.g., ePub3)</a:t>
            </a:r>
            <a:endParaRPr sz="2000" dirty="0"/>
          </a:p>
          <a:p>
            <a:pPr marL="457200" lvl="1" indent="-21272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❏"/>
            </a:pPr>
            <a:r>
              <a:rPr lang="en-US" sz="2000" dirty="0"/>
              <a:t>new visualization tools</a:t>
            </a:r>
            <a:endParaRPr sz="2000" dirty="0"/>
          </a:p>
          <a:p>
            <a:pPr marL="457200" lvl="1" indent="-212725" rtl="0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SzPts val="2000"/>
              <a:buChar char="❏"/>
            </a:pPr>
            <a:r>
              <a:rPr lang="en-US" sz="2000" dirty="0"/>
              <a:t>can shape recommendations as they’re being developed</a:t>
            </a:r>
            <a:endParaRPr sz="2000" dirty="0">
              <a:solidFill>
                <a:srgbClr val="000000"/>
              </a:solidFill>
            </a:endParaRPr>
          </a:p>
        </p:txBody>
      </p:sp>
      <p:sp>
        <p:nvSpPr>
          <p:cNvPr id="273" name="Shape 273"/>
          <p:cNvSpPr txBox="1">
            <a:spLocks noGrp="1"/>
          </p:cNvSpPr>
          <p:nvPr>
            <p:ph type="body" idx="2"/>
          </p:nvPr>
        </p:nvSpPr>
        <p:spPr>
          <a:xfrm>
            <a:off x="6364225" y="2799575"/>
            <a:ext cx="5636100" cy="337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82880" lvl="0" indent="-18288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❏"/>
            </a:pPr>
            <a:r>
              <a:rPr lang="en-US"/>
              <a:t>VoiceOver on your phone</a:t>
            </a:r>
            <a:endParaRPr/>
          </a:p>
          <a:p>
            <a:pPr marL="182880" lvl="0" indent="-18288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Char char="❏"/>
            </a:pPr>
            <a:r>
              <a:rPr lang="en-US"/>
              <a:t>ColorOracle</a:t>
            </a:r>
            <a:endParaRPr/>
          </a:p>
          <a:p>
            <a:pPr marL="182880" lvl="0" indent="-18288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Char char="❏"/>
            </a:pPr>
            <a:r>
              <a:rPr lang="en-US"/>
              <a:t>xSonify</a:t>
            </a:r>
            <a:endParaRPr/>
          </a:p>
          <a:p>
            <a:pPr marL="182880" lvl="0" indent="-18288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Char char="❏"/>
            </a:pPr>
            <a:r>
              <a:rPr lang="en-US"/>
              <a:t>Website for checking other sites’ W3C compliance: wave.webaim.org</a:t>
            </a:r>
            <a:endParaRPr/>
          </a:p>
          <a:p>
            <a:pPr marL="182880" lvl="0" indent="-18288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Char char="❏"/>
            </a:pPr>
            <a:r>
              <a:rPr lang="en-US"/>
              <a:t>When in doubt: make it flexible, make it multimodal</a:t>
            </a:r>
            <a:endParaRPr/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i="1"/>
              <a:t>Copies of this and other WGAD presentations available on our website, as well as links to resources demonstrated here</a:t>
            </a:r>
            <a:endParaRPr/>
          </a:p>
        </p:txBody>
      </p:sp>
      <p:sp>
        <p:nvSpPr>
          <p:cNvPr id="274" name="Shape 274"/>
          <p:cNvSpPr txBox="1">
            <a:spLocks noGrp="1"/>
          </p:cNvSpPr>
          <p:nvPr>
            <p:ph type="body" idx="3"/>
          </p:nvPr>
        </p:nvSpPr>
        <p:spPr>
          <a:xfrm>
            <a:off x="1053825" y="2124226"/>
            <a:ext cx="4755000" cy="599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82880" lvl="0" indent="-74929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Future work</a:t>
            </a:r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body" idx="4"/>
          </p:nvPr>
        </p:nvSpPr>
        <p:spPr>
          <a:xfrm>
            <a:off x="6348200" y="2124226"/>
            <a:ext cx="4755000" cy="599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82880" lvl="0" indent="-74929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Useful access tools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2051475" y="-203902"/>
            <a:ext cx="9281100" cy="202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 Black"/>
              <a:buNone/>
            </a:pPr>
            <a:r>
              <a:rPr lang="en-US" sz="4800" b="0" i="0" u="none" strike="noStrike" cap="none">
                <a:latin typeface="Arial Black"/>
                <a:ea typeface="Arial Black"/>
                <a:cs typeface="Arial Black"/>
                <a:sym typeface="Arial Black"/>
              </a:rPr>
              <a:t>Access Note:</a:t>
            </a:r>
            <a:endParaRPr sz="4800" b="0" i="0" u="none" strike="noStrike" cap="none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2051475" y="1396600"/>
            <a:ext cx="9052500" cy="4839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182880" marR="0" lvl="0" indent="-2273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9C9B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Please use this space as you need or prefer.</a:t>
            </a:r>
            <a:endParaRPr sz="2400" dirty="0"/>
          </a:p>
          <a:p>
            <a:pPr marL="182880" marR="0" lvl="0" indent="-22733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89C9B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Sit in chairs or on the floor, pace, lie on the floor, rock, flap, spin, move around, knit, step in and out of the room. </a:t>
            </a:r>
            <a:endParaRPr sz="2400" dirty="0"/>
          </a:p>
          <a:p>
            <a:pPr marL="182880" marR="0" lvl="0" indent="-22733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89C9B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Feel free to use your laptop or your electronic devices or your mechanical fidget devices if you brought them. Take notes or play video games. </a:t>
            </a:r>
            <a:endParaRPr sz="2400" dirty="0"/>
          </a:p>
          <a:p>
            <a:pPr marL="457200" marR="0" lvl="1" indent="-2381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Meeting tag #aas231; us: @AAS_WGAD, @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AliciaAarnio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@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jmonkiew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22733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689C9B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Please use headphones if you use audio.</a:t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-adapted from Lydia Brown, @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autistichoya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793350" y="685800"/>
            <a:ext cx="10956600" cy="150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 Black"/>
              <a:buNone/>
            </a:pPr>
            <a:r>
              <a:rPr lang="en-US" sz="4800" b="0" i="0" u="none" strike="noStrike" cap="none">
                <a:latin typeface="Arial Black"/>
                <a:ea typeface="Arial Black"/>
                <a:cs typeface="Arial Black"/>
                <a:sym typeface="Arial Black"/>
              </a:rPr>
              <a:t>Live feedback</a:t>
            </a:r>
            <a:endParaRPr sz="4800" b="0" i="0" u="none" strike="noStrike" cap="none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body" idx="4294967295"/>
          </p:nvPr>
        </p:nvSpPr>
        <p:spPr>
          <a:xfrm>
            <a:off x="1066798" y="2192708"/>
            <a:ext cx="10058400" cy="4050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182880" marR="0" lvl="0" indent="-2781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9C9B"/>
              </a:buClr>
              <a:buSzPts val="3200"/>
              <a:buFont typeface="Noto Sans Symbols"/>
              <a:buChar char="▪"/>
            </a:pPr>
            <a:r>
              <a:rPr lang="en-US" sz="3200"/>
              <a:t>Anonymous: </a:t>
            </a:r>
            <a:r>
              <a:rPr lang="en-US" sz="3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</a:t>
            </a:r>
            <a:r>
              <a:rPr lang="en-US" sz="3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bit.ly/JournalAccessAAS231</a:t>
            </a:r>
            <a:endParaRPr sz="3200" dirty="0"/>
          </a:p>
          <a:p>
            <a:pPr marL="182880" marR="0" lvl="0" indent="-2781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9C9B"/>
              </a:buClr>
              <a:buSzPts val="3200"/>
              <a:buFont typeface="Noto Sans Symbols"/>
              <a:buChar char="▪"/>
            </a:pPr>
            <a:r>
              <a:rPr lang="en-US" sz="3200" dirty="0" err="1"/>
              <a:t>twitter.com</a:t>
            </a:r>
            <a:r>
              <a:rPr lang="en-US" sz="3200" dirty="0"/>
              <a:t>/AAS_WGAD</a:t>
            </a:r>
            <a:endParaRPr sz="3200" dirty="0"/>
          </a:p>
          <a:p>
            <a:pPr marL="457200" marR="0" lvl="1" indent="-857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530"/>
              <a:buFont typeface="Noto Sans Symbols"/>
              <a:buNone/>
            </a:pPr>
            <a:endParaRPr sz="3200" dirty="0"/>
          </a:p>
          <a:p>
            <a:pPr marL="457200" marR="0" lvl="1" indent="-857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530"/>
              <a:buFont typeface="Noto Sans Symbols"/>
              <a:buNone/>
            </a:pPr>
            <a:r>
              <a:rPr lang="en-US" sz="3200" b="1" dirty="0"/>
              <a:t>Browse along: our publication recommendations are on our website (</a:t>
            </a:r>
            <a:r>
              <a:rPr lang="en-US" sz="3200" b="1" u="sng" dirty="0">
                <a:solidFill>
                  <a:schemeClr val="hlink"/>
                </a:solidFill>
                <a:hlinkClick r:id="rId4"/>
              </a:rPr>
              <a:t>http://bit.ly/WGAD_JournalRecommendations</a:t>
            </a:r>
            <a:r>
              <a:rPr lang="en-US" sz="3200" b="1" dirty="0"/>
              <a:t>), or feel free to take a paper copy!</a:t>
            </a:r>
            <a:endParaRPr sz="3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2182700" y="-1"/>
            <a:ext cx="9281100" cy="249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 Black"/>
              <a:buNone/>
            </a:pPr>
            <a:r>
              <a:rPr lang="en-US" sz="4800" b="0" i="0" u="none" strike="noStrike" cap="none">
                <a:latin typeface="Arial Black"/>
                <a:ea typeface="Arial Black"/>
                <a:cs typeface="Arial Black"/>
                <a:sym typeface="Arial Black"/>
              </a:rPr>
              <a:t>Access and disability</a:t>
            </a:r>
            <a:endParaRPr sz="4800" b="0" i="0" u="none" strike="noStrike" cap="none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2182700" y="1614750"/>
            <a:ext cx="10009200" cy="524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182880" lvl="0" indent="-19558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●"/>
            </a:pPr>
            <a:r>
              <a:rPr lang="en-US" sz="2200" dirty="0" smtClean="0">
                <a:solidFill>
                  <a:schemeClr val="dk1"/>
                </a:solidFill>
              </a:rPr>
              <a:t>WGAD </a:t>
            </a:r>
            <a:r>
              <a:rPr lang="en-US" sz="2200" dirty="0">
                <a:solidFill>
                  <a:schemeClr val="dk1"/>
                </a:solidFill>
              </a:rPr>
              <a:t>approaches initiatives within a mixture of the </a:t>
            </a:r>
            <a:r>
              <a:rPr lang="en-US" sz="2200" b="1" dirty="0">
                <a:solidFill>
                  <a:schemeClr val="dk1"/>
                </a:solidFill>
              </a:rPr>
              <a:t>social</a:t>
            </a:r>
            <a:r>
              <a:rPr lang="en-US" sz="2200" dirty="0">
                <a:solidFill>
                  <a:schemeClr val="dk1"/>
                </a:solidFill>
              </a:rPr>
              <a:t> and </a:t>
            </a:r>
            <a:r>
              <a:rPr lang="en-US" sz="2200" b="1" dirty="0" err="1">
                <a:solidFill>
                  <a:schemeClr val="dk1"/>
                </a:solidFill>
              </a:rPr>
              <a:t>nordic</a:t>
            </a:r>
            <a:r>
              <a:rPr lang="en-US" sz="2200" dirty="0">
                <a:solidFill>
                  <a:schemeClr val="dk1"/>
                </a:solidFill>
              </a:rPr>
              <a:t> models of disability:</a:t>
            </a:r>
            <a:endParaRPr sz="2200" dirty="0"/>
          </a:p>
          <a:p>
            <a:pPr marL="457200" lvl="1" indent="-1206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-US" sz="2200" dirty="0">
                <a:solidFill>
                  <a:schemeClr val="dk1"/>
                </a:solidFill>
              </a:rPr>
              <a:t> Acknowledge social and environmental barriers are major problem for disabled individuals in the field; addressing is an AAS priority</a:t>
            </a:r>
            <a:endParaRPr sz="2200" dirty="0">
              <a:solidFill>
                <a:schemeClr val="dk1"/>
              </a:solidFill>
            </a:endParaRPr>
          </a:p>
          <a:p>
            <a:pPr marL="457200" lvl="1" indent="-1206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-US" sz="2200" dirty="0">
                <a:solidFill>
                  <a:schemeClr val="dk1"/>
                </a:solidFill>
              </a:rPr>
              <a:t> Give disabled astronomers/students agency</a:t>
            </a:r>
            <a:endParaRPr sz="2200" dirty="0">
              <a:solidFill>
                <a:schemeClr val="dk1"/>
              </a:solidFill>
            </a:endParaRPr>
          </a:p>
          <a:p>
            <a:pPr marL="457200" lvl="1" indent="-1206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-US" sz="2200" dirty="0">
                <a:solidFill>
                  <a:schemeClr val="dk1"/>
                </a:solidFill>
              </a:rPr>
              <a:t> Allow disabled astronomers to perform/participate equally in professional community.</a:t>
            </a:r>
            <a:endParaRPr sz="2200" dirty="0">
              <a:solidFill>
                <a:schemeClr val="dk1"/>
              </a:solidFill>
            </a:endParaRPr>
          </a:p>
          <a:p>
            <a:pPr marL="457200" lvl="1" indent="-1206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-US" sz="2200" dirty="0">
                <a:solidFill>
                  <a:schemeClr val="dk1"/>
                </a:solidFill>
              </a:rPr>
              <a:t> “incapacity to perform certain tasks” is a cultural barrier that must be challenged in our profession.</a:t>
            </a:r>
            <a:endParaRPr sz="2200" dirty="0">
              <a:solidFill>
                <a:schemeClr val="dk1"/>
              </a:solidFill>
            </a:endParaRPr>
          </a:p>
          <a:p>
            <a:pPr marL="182880" lvl="0" indent="-19558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●"/>
            </a:pPr>
            <a:r>
              <a:rPr lang="en-US" sz="2200" dirty="0" smtClean="0">
                <a:solidFill>
                  <a:schemeClr val="dk1"/>
                </a:solidFill>
              </a:rPr>
              <a:t>WGAD </a:t>
            </a:r>
            <a:r>
              <a:rPr lang="en-US" sz="2200" dirty="0">
                <a:solidFill>
                  <a:schemeClr val="dk1"/>
                </a:solidFill>
              </a:rPr>
              <a:t>observes users to understand how we with disabilities experience barriers to our science, and how we experience our impairments in our science. This</a:t>
            </a:r>
            <a:endParaRPr sz="2200" dirty="0">
              <a:solidFill>
                <a:schemeClr val="dk1"/>
              </a:solidFill>
            </a:endParaRPr>
          </a:p>
          <a:p>
            <a:pPr marL="457200" lvl="1" indent="-1206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-US" sz="2200" dirty="0">
                <a:solidFill>
                  <a:srgbClr val="00C6BB"/>
                </a:solidFill>
              </a:rPr>
              <a:t> </a:t>
            </a:r>
            <a:r>
              <a:rPr lang="en-US" sz="2200" dirty="0" smtClean="0">
                <a:solidFill>
                  <a:schemeClr val="dk1"/>
                </a:solidFill>
              </a:rPr>
              <a:t>acknowledges</a:t>
            </a:r>
            <a:r>
              <a:rPr lang="en-US" sz="2200" dirty="0">
                <a:solidFill>
                  <a:schemeClr val="dk1"/>
                </a:solidFill>
              </a:rPr>
              <a:t>, respects, and validates experiences, and</a:t>
            </a:r>
            <a:endParaRPr sz="2200" dirty="0">
              <a:solidFill>
                <a:schemeClr val="dk1"/>
              </a:solidFill>
            </a:endParaRPr>
          </a:p>
          <a:p>
            <a:pPr marL="457200" lvl="1" indent="-1206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-US" sz="2200" dirty="0">
                <a:solidFill>
                  <a:srgbClr val="00C6BB"/>
                </a:solidFill>
              </a:rPr>
              <a:t> </a:t>
            </a:r>
            <a:r>
              <a:rPr lang="en-US" sz="2200" dirty="0" smtClean="0">
                <a:solidFill>
                  <a:schemeClr val="dk1"/>
                </a:solidFill>
              </a:rPr>
              <a:t>contributes </a:t>
            </a:r>
            <a:r>
              <a:rPr lang="en-US" sz="2200" dirty="0">
                <a:solidFill>
                  <a:schemeClr val="dk1"/>
                </a:solidFill>
              </a:rPr>
              <a:t>both quantitatively and qualitatively to the fields of astronomy and disability studies.</a:t>
            </a:r>
            <a:endParaRPr sz="2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2182700" y="44674"/>
            <a:ext cx="9281100" cy="249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 Black"/>
              <a:buNone/>
            </a:pPr>
            <a:r>
              <a:rPr lang="en-US" sz="4800" b="0" i="0" u="none" strike="noStrike" cap="none">
                <a:latin typeface="Arial Black"/>
                <a:ea typeface="Arial Black"/>
                <a:cs typeface="Arial Black"/>
                <a:sym typeface="Arial Black"/>
              </a:rPr>
              <a:t>Universal design</a:t>
            </a:r>
            <a:endParaRPr sz="4800" b="0" i="0" u="none" strike="noStrike" cap="none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2182700" y="1668796"/>
            <a:ext cx="9052500" cy="511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182880" lvl="0" indent="-19558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9C9B"/>
              </a:buClr>
              <a:buSzPts val="1900"/>
              <a:buFont typeface="Noto Sans Symbols"/>
              <a:buChar char="●"/>
            </a:pPr>
            <a:r>
              <a:rPr lang="en-US" sz="2100">
                <a:solidFill>
                  <a:srgbClr val="292934"/>
                </a:solidFill>
              </a:rPr>
              <a:t>Overarching theme: think about the </a:t>
            </a:r>
            <a:r>
              <a:rPr lang="en-US" sz="2100" b="1" u="sng">
                <a:solidFill>
                  <a:srgbClr val="292934"/>
                </a:solidFill>
              </a:rPr>
              <a:t>user experience.</a:t>
            </a:r>
            <a:endParaRPr sz="2100" b="1" u="sng">
              <a:solidFill>
                <a:srgbClr val="292934"/>
              </a:solidFill>
            </a:endParaRPr>
          </a:p>
          <a:p>
            <a:pPr marL="182880" lvl="0" indent="-19558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9C9B"/>
              </a:buClr>
              <a:buSzPts val="1900"/>
              <a:buFont typeface="Noto Sans Symbols"/>
              <a:buChar char="●"/>
            </a:pPr>
            <a:r>
              <a:rPr lang="en-US" sz="2100" dirty="0">
                <a:solidFill>
                  <a:srgbClr val="292934"/>
                </a:solidFill>
              </a:rPr>
              <a:t>Universal design isn’t an abstract concept: if you’re thinking about user experience and accessibility, you’re doing it!</a:t>
            </a:r>
            <a:endParaRPr sz="2100" dirty="0">
              <a:solidFill>
                <a:srgbClr val="292934"/>
              </a:solidFill>
            </a:endParaRPr>
          </a:p>
          <a:p>
            <a:pPr marL="182880" lvl="0" indent="-19558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9C9B"/>
              </a:buClr>
              <a:buSzPts val="1900"/>
              <a:buFont typeface="Noto Sans Symbols"/>
              <a:buChar char="●"/>
            </a:pPr>
            <a:r>
              <a:rPr lang="en-US" sz="2100" dirty="0">
                <a:solidFill>
                  <a:srgbClr val="292934"/>
                </a:solidFill>
              </a:rPr>
              <a:t>Things to consider:</a:t>
            </a:r>
            <a:endParaRPr sz="2100" dirty="0">
              <a:solidFill>
                <a:srgbClr val="292934"/>
              </a:solidFill>
            </a:endParaRPr>
          </a:p>
          <a:p>
            <a:pPr marL="457200" lvl="1" indent="-1206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2100" dirty="0">
                <a:solidFill>
                  <a:srgbClr val="292934"/>
                </a:solidFill>
              </a:rPr>
              <a:t>Equitable use</a:t>
            </a:r>
            <a:endParaRPr sz="2100" dirty="0">
              <a:solidFill>
                <a:srgbClr val="292934"/>
              </a:solidFill>
            </a:endParaRPr>
          </a:p>
          <a:p>
            <a:pPr marL="457200" lvl="1" indent="-1206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2100" dirty="0">
                <a:solidFill>
                  <a:srgbClr val="292934"/>
                </a:solidFill>
              </a:rPr>
              <a:t>Flexibility</a:t>
            </a:r>
            <a:endParaRPr sz="2100" dirty="0">
              <a:solidFill>
                <a:srgbClr val="292934"/>
              </a:solidFill>
            </a:endParaRPr>
          </a:p>
          <a:p>
            <a:pPr marL="457200" lvl="1" indent="-1206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2100" dirty="0">
                <a:solidFill>
                  <a:srgbClr val="292934"/>
                </a:solidFill>
              </a:rPr>
              <a:t>Simplicity/intuitiveness</a:t>
            </a:r>
            <a:endParaRPr sz="2100" dirty="0">
              <a:solidFill>
                <a:srgbClr val="292934"/>
              </a:solidFill>
            </a:endParaRPr>
          </a:p>
          <a:p>
            <a:pPr marL="457200" lvl="1" indent="-1206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2100" dirty="0">
                <a:solidFill>
                  <a:srgbClr val="292934"/>
                </a:solidFill>
              </a:rPr>
              <a:t>Perceptibility of information</a:t>
            </a:r>
            <a:endParaRPr sz="2100" dirty="0">
              <a:solidFill>
                <a:srgbClr val="292934"/>
              </a:solidFill>
            </a:endParaRPr>
          </a:p>
          <a:p>
            <a:pPr marL="457200" lvl="1" indent="-1206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2100" dirty="0">
                <a:solidFill>
                  <a:srgbClr val="292934"/>
                </a:solidFill>
              </a:rPr>
              <a:t>Tolerance for error</a:t>
            </a:r>
            <a:endParaRPr sz="2100" dirty="0">
              <a:solidFill>
                <a:srgbClr val="292934"/>
              </a:solidFill>
            </a:endParaRPr>
          </a:p>
          <a:p>
            <a:pPr marL="457200" lvl="1" indent="-1206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2100" dirty="0">
                <a:solidFill>
                  <a:srgbClr val="292934"/>
                </a:solidFill>
              </a:rPr>
              <a:t>Physical effort required</a:t>
            </a:r>
            <a:endParaRPr sz="2100" dirty="0">
              <a:solidFill>
                <a:srgbClr val="292934"/>
              </a:solidFill>
            </a:endParaRPr>
          </a:p>
          <a:p>
            <a:pPr marL="457200" lvl="1" indent="-1206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2100" dirty="0">
                <a:solidFill>
                  <a:srgbClr val="292934"/>
                </a:solidFill>
              </a:rPr>
              <a:t>Size/space for use</a:t>
            </a:r>
            <a:endParaRPr sz="2100" dirty="0">
              <a:solidFill>
                <a:srgbClr val="292934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rgbClr val="292934"/>
                </a:solidFill>
              </a:rPr>
              <a:t>  -Center for Universal Design, NCSU</a:t>
            </a:r>
            <a:endParaRPr sz="2100" dirty="0">
              <a:solidFill>
                <a:srgbClr val="292934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 i="1" dirty="0"/>
              <a:t>Universal design a</a:t>
            </a:r>
            <a:r>
              <a:rPr lang="en-US" sz="2100" b="0" i="1" u="none" strike="noStrike" cap="none" dirty="0">
                <a:solidFill>
                  <a:schemeClr val="dk1"/>
                </a:solidFill>
                <a:sym typeface="Arial"/>
              </a:rPr>
              <a:t>ccommodates (and anticipates!) the access and cognitive needs of every human who wishes to engage. </a:t>
            </a:r>
            <a:r>
              <a:rPr lang="en-US" sz="2100" b="1" i="1" dirty="0"/>
              <a:t>If we build it, they will come.</a:t>
            </a:r>
            <a:endParaRPr sz="2100" b="1" i="1" u="none" strike="noStrike" cap="none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2182699" y="3056181"/>
            <a:ext cx="90525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89C9B"/>
              </a:buClr>
              <a:buSzPts val="1700"/>
              <a:buFont typeface="Noto Sans Symbols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Cartoon figures illustrate the principles:</a:t>
            </a:r>
            <a:endParaRPr>
              <a:solidFill>
                <a:srgbClr val="FFFFFF"/>
              </a:solidFill>
            </a:endParaRPr>
          </a:p>
          <a:p>
            <a:pPr marL="182880" marR="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Perceivable – Blind man with sun glasses says “I can perceive it”</a:t>
            </a:r>
            <a:endParaRPr>
              <a:solidFill>
                <a:srgbClr val="FFFFFF"/>
              </a:solidFill>
            </a:endParaRPr>
          </a:p>
          <a:p>
            <a:pPr marL="182880" marR="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Operable – Boy with arm in a sling says “I can use it”</a:t>
            </a:r>
            <a:endParaRPr>
              <a:solidFill>
                <a:srgbClr val="FFFFFF"/>
              </a:solidFill>
            </a:endParaRPr>
          </a:p>
          <a:p>
            <a:pPr marL="182880" marR="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Understandable – Girl with light bulb above her head says “I can grasp it.”</a:t>
            </a:r>
            <a:endParaRPr>
              <a:solidFill>
                <a:srgbClr val="FFFFFF"/>
              </a:solidFill>
            </a:endParaRPr>
          </a:p>
          <a:p>
            <a:pPr marL="182880" marR="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Robust – Woman  holding a cell phone says “I can access it.”</a:t>
            </a: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Shape 173" descr="C:\Users\SHARRO~1\AppData\Local\Temp\SNAGHTML609b1ef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5648" y="1459068"/>
            <a:ext cx="9164940" cy="493730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0" y="6172200"/>
            <a:ext cx="8518358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50"/>
              <a:buFont typeface="Arial Black"/>
              <a:buNone/>
            </a:pPr>
            <a:r>
              <a:rPr lang="en-US" sz="1950" b="0" i="0" u="none" strike="noStrike" cap="none">
                <a:latin typeface="Arial Black"/>
                <a:ea typeface="Arial Black"/>
                <a:cs typeface="Arial Black"/>
                <a:sym typeface="Arial Black"/>
              </a:rPr>
              <a:t>Slide by Sharron Rush</a:t>
            </a:r>
            <a:endParaRPr sz="1950" b="0" i="0" u="none" strike="noStrike" cap="none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2182700" y="-24901"/>
            <a:ext cx="9281100" cy="249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20"/>
              <a:buFont typeface="Arial Black"/>
              <a:buNone/>
            </a:pPr>
            <a:r>
              <a:rPr lang="en-US" sz="4320" b="0" i="0" u="none" strike="noStrike" cap="none">
                <a:latin typeface="Arial Black"/>
                <a:ea typeface="Arial Black"/>
                <a:cs typeface="Arial Black"/>
                <a:sym typeface="Arial Black"/>
              </a:rPr>
              <a:t>Accessibility Principles</a:t>
            </a:r>
            <a:endParaRPr sz="4320" b="0" i="0" u="none" strike="noStrike" cap="none"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/>
              <a:buNone/>
            </a:pPr>
            <a:r>
              <a:rPr lang="en-US">
                <a:solidFill>
                  <a:schemeClr val="dk1"/>
                </a:solidFill>
              </a:rPr>
              <a:t>Journal access is imperative for astronomers</a:t>
            </a:r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1069848" y="2395160"/>
            <a:ext cx="4755000" cy="3977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82880" lvl="0" indent="-20367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US" sz="1900" dirty="0"/>
              <a:t>Engagement with literature is critical for 	</a:t>
            </a:r>
            <a:endParaRPr sz="1900" dirty="0"/>
          </a:p>
          <a:p>
            <a:pPr marL="457200" lvl="1" indent="-21366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Char char="▪"/>
            </a:pPr>
            <a:r>
              <a:rPr lang="en-US" sz="1900" dirty="0"/>
              <a:t>Building needed foundational knowledge</a:t>
            </a:r>
            <a:endParaRPr sz="1900" dirty="0"/>
          </a:p>
          <a:p>
            <a:pPr marL="457200" lvl="1" indent="-21366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00"/>
              <a:buChar char="▪"/>
            </a:pPr>
            <a:r>
              <a:rPr lang="en-US" sz="1900" dirty="0"/>
              <a:t>Keeping up with current state of one’s field</a:t>
            </a:r>
            <a:endParaRPr sz="1900" dirty="0"/>
          </a:p>
          <a:p>
            <a:pPr marL="182880" lvl="0" indent="-203676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900"/>
              <a:buChar char="▪"/>
            </a:pPr>
            <a:r>
              <a:rPr lang="en-US" sz="1900" dirty="0"/>
              <a:t>Being able to publish is fundamental for </a:t>
            </a:r>
            <a:endParaRPr sz="1900" dirty="0"/>
          </a:p>
          <a:p>
            <a:pPr marL="457200" lvl="1" indent="-21366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Char char="▪"/>
            </a:pPr>
            <a:r>
              <a:rPr lang="en-US" sz="1900" dirty="0"/>
              <a:t>Engagement with the broader professional community</a:t>
            </a:r>
            <a:endParaRPr sz="1900" dirty="0"/>
          </a:p>
          <a:p>
            <a:pPr marL="457200" lvl="1" indent="-21366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00"/>
              <a:buChar char="▪"/>
            </a:pPr>
            <a:r>
              <a:rPr lang="en-US" sz="1900" dirty="0"/>
              <a:t>Contribution to science</a:t>
            </a:r>
            <a:endParaRPr sz="1900" dirty="0"/>
          </a:p>
          <a:p>
            <a:pPr marL="457200" lvl="1" indent="-21366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00"/>
              <a:buChar char="▪"/>
            </a:pPr>
            <a:r>
              <a:rPr lang="en-US" sz="1900" dirty="0"/>
              <a:t>Assessment of one’s proficiency</a:t>
            </a:r>
            <a:endParaRPr sz="1900" dirty="0"/>
          </a:p>
          <a:p>
            <a:pPr marL="182880" lvl="0" indent="-74929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190" name="Shape 190"/>
          <p:cNvSpPr txBox="1">
            <a:spLocks noGrp="1"/>
          </p:cNvSpPr>
          <p:nvPr>
            <p:ph type="body" idx="2"/>
          </p:nvPr>
        </p:nvSpPr>
        <p:spPr>
          <a:xfrm>
            <a:off x="6373249" y="2194560"/>
            <a:ext cx="4755000" cy="3977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82880" lvl="0" indent="-210026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Modes of access–-assistive technologies and formats</a:t>
            </a:r>
            <a:endParaRPr/>
          </a:p>
          <a:p>
            <a:pPr marL="457200" lvl="1" indent="-22001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Alternative keyboards</a:t>
            </a:r>
            <a:endParaRPr sz="2000"/>
          </a:p>
          <a:p>
            <a:pPr marL="457200" lvl="1" indent="-22001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Pointing devices</a:t>
            </a:r>
            <a:endParaRPr sz="2000"/>
          </a:p>
          <a:p>
            <a:pPr marL="457200" lvl="1" indent="-22001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Eye-tracking equipment</a:t>
            </a:r>
            <a:endParaRPr sz="2000"/>
          </a:p>
          <a:p>
            <a:pPr marL="457200" lvl="1" indent="-22001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Voice recognition software</a:t>
            </a:r>
            <a:endParaRPr sz="2000"/>
          </a:p>
          <a:p>
            <a:pPr marL="457200" lvl="1" indent="-22001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Screen-reading software </a:t>
            </a:r>
            <a:endParaRPr sz="2000"/>
          </a:p>
          <a:p>
            <a:pPr marL="457200" lvl="1" indent="-22001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de-cluttered, focused re-formatting of documents</a:t>
            </a:r>
            <a:endParaRPr sz="2000"/>
          </a:p>
          <a:p>
            <a:pPr marL="457200" lvl="1" indent="-22001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manipulable formats</a:t>
            </a:r>
            <a:endParaRPr sz="2000"/>
          </a:p>
          <a:p>
            <a:pPr marL="182880" lvl="0" indent="-74929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1977925" y="111175"/>
            <a:ext cx="10130100" cy="505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182880" marR="0" lvl="0" indent="-1892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9C9B"/>
              </a:buClr>
              <a:buSzPts val="1800"/>
              <a:buFont typeface="Noto Sans Symbols"/>
              <a:buChar char="▪"/>
            </a:pPr>
            <a:r>
              <a:rPr lang="en-US" sz="1800" b="1" i="0" u="none" strike="noStrike" cap="none">
                <a:solidFill>
                  <a:schemeClr val="dk1"/>
                </a:solidFill>
              </a:rPr>
              <a:t>Information retrieval</a:t>
            </a:r>
            <a:endParaRPr sz="1800" b="1"/>
          </a:p>
          <a:p>
            <a:pPr marL="457200" marR="0" lvl="1" indent="-2000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800"/>
              <a:buFont typeface="Noto Sans Symbols"/>
              <a:buChar char="▪"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Prioritization of space-saving formats</a:t>
            </a:r>
            <a:endParaRPr dirty="0"/>
          </a:p>
          <a:p>
            <a:pPr marL="731520" marR="0" lvl="2" indent="-2108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9C9B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Compact layouts problematic for cognitive, attention, and focus challenges. Accessibility &gt; design</a:t>
            </a:r>
            <a:endParaRPr sz="1800" dirty="0"/>
          </a:p>
          <a:p>
            <a:pPr marL="457200" marR="0" lvl="1" indent="-2000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9C9B"/>
              </a:buClr>
              <a:buSzPts val="1800"/>
              <a:buFont typeface="Noto Sans Symbols"/>
              <a:buChar char="▪"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Accessibility/navigation of journal websites</a:t>
            </a:r>
            <a:endParaRPr dirty="0"/>
          </a:p>
          <a:p>
            <a:pPr marL="457200" marR="0" lvl="1" indent="-2000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9C9B"/>
              </a:buClr>
              <a:buSzPts val="1800"/>
              <a:buFont typeface="Noto Sans Symbols"/>
              <a:buChar char="▪"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Navigation of articles themselves</a:t>
            </a:r>
            <a:endParaRPr dirty="0"/>
          </a:p>
          <a:p>
            <a:pPr marL="457200" marR="0" lvl="1" indent="-2000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9C9B"/>
              </a:buClr>
              <a:buSzPts val="1800"/>
              <a:buFont typeface="Noto Sans Symbols"/>
              <a:buChar char="▪"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Small clickable elements necessary for full engagement</a:t>
            </a:r>
            <a:endParaRPr dirty="0"/>
          </a:p>
          <a:p>
            <a:pPr marL="457200" marR="0" lvl="1" indent="-2000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9C9B"/>
              </a:buClr>
              <a:buSzPts val="1800"/>
              <a:buFont typeface="Noto Sans Symbols"/>
              <a:buChar char="▪"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 choices, crowding, problematic for readers with dyslexia</a:t>
            </a:r>
            <a:endParaRPr dirty="0"/>
          </a:p>
          <a:p>
            <a:pPr marL="182880" marR="0" lvl="0" indent="-18923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689C9B"/>
              </a:buClr>
              <a:buSzPts val="1800"/>
              <a:buFont typeface="Noto Sans Symbols"/>
              <a:buChar char="▪"/>
            </a:pPr>
            <a:r>
              <a:rPr lang="en-US" sz="1800" b="1" dirty="0"/>
              <a:t>Information interpretation/engagement: s</a:t>
            </a:r>
            <a:r>
              <a:rPr lang="en-US" sz="1800" b="1" i="0" u="none" strike="noStrike" cap="none" dirty="0">
                <a:solidFill>
                  <a:schemeClr val="dk1"/>
                </a:solidFill>
              </a:rPr>
              <a:t>tylistic choices</a:t>
            </a:r>
            <a:endParaRPr sz="1800" b="1" i="0" u="none" strike="noStrike" cap="none" dirty="0">
              <a:solidFill>
                <a:schemeClr val="dk1"/>
              </a:solidFill>
            </a:endParaRPr>
          </a:p>
          <a:p>
            <a:pPr marL="457200" marR="0" lvl="1" indent="-2000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89C9B"/>
              </a:buClr>
              <a:buSzPts val="1800"/>
              <a:buFont typeface="Noto Sans Symbols"/>
              <a:buChar char="▪"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Astronomical words and phrases lacking sign language equivalents</a:t>
            </a:r>
            <a:endParaRPr dirty="0"/>
          </a:p>
          <a:p>
            <a:pPr marL="457200" marR="0" lvl="1" indent="-2000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9C9B"/>
              </a:buClr>
              <a:buSzPts val="1800"/>
              <a:buFont typeface="Noto Sans Symbols"/>
              <a:buChar char="▪"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Sensory descriptors: helpful to non-visual learners, but could be beyond sensorial perception of individuals with sensory deficits</a:t>
            </a:r>
            <a:endParaRPr dirty="0"/>
          </a:p>
          <a:p>
            <a:pPr marL="731520" marR="0" lvl="2" indent="-2108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9C9B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Note, sometimes can be used in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ableist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ways (e.g., any analogy that equates a sensory disability with ignorance or not knowing something)</a:t>
            </a:r>
            <a:endParaRPr sz="1800" dirty="0"/>
          </a:p>
          <a:p>
            <a:pPr marL="457200" marR="0" lvl="1" indent="-857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9C9B"/>
              </a:buClr>
              <a:buSzPts val="1530"/>
              <a:buFont typeface="Noto Sans Symbols"/>
              <a:buNone/>
            </a:pP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74929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689C9B"/>
              </a:buClr>
              <a:buSzPts val="1700"/>
              <a:buFont typeface="Noto Sans Symbols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74929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89C9B"/>
              </a:buClr>
              <a:buSzPts val="1700"/>
              <a:buFont typeface="Noto Sans Symbols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2167125" y="4175700"/>
            <a:ext cx="10024800" cy="352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 Black"/>
              <a:buNone/>
            </a:pPr>
            <a:r>
              <a:rPr lang="en-US" sz="4600" b="0" i="0" u="none" strike="noStrike" cap="none">
                <a:latin typeface="Arial Black"/>
                <a:ea typeface="Arial Black"/>
                <a:cs typeface="Arial Black"/>
                <a:sym typeface="Arial Black"/>
              </a:rPr>
              <a:t>Barriers to access discourage, isolate</a:t>
            </a:r>
            <a:r>
              <a:rPr lang="en-US" sz="4600"/>
              <a:t>, and </a:t>
            </a:r>
            <a:r>
              <a:rPr lang="en-US" sz="4600" b="0" i="0" u="none" strike="noStrike" cap="none">
                <a:latin typeface="Arial Black"/>
                <a:ea typeface="Arial Black"/>
                <a:cs typeface="Arial Black"/>
                <a:sym typeface="Arial Black"/>
              </a:rPr>
              <a:t>disengage.</a:t>
            </a:r>
            <a:endParaRPr sz="4600" b="0" i="0" u="none" strike="noStrike" cap="none"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282900" y="468353"/>
            <a:ext cx="10956600" cy="576474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Think </a:t>
            </a:r>
            <a:r>
              <a:rPr lang="en-US" sz="19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2 ways to address each barrier: one that journals can do, one that authors can do</a:t>
            </a:r>
            <a:r>
              <a:rPr lang="en-US" sz="1900" b="1"/>
              <a:t> </a:t>
            </a:r>
            <a:endParaRPr sz="1900" b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205" name="Shape 205"/>
          <p:cNvGraphicFramePr/>
          <p:nvPr>
            <p:extLst>
              <p:ext uri="{D42A27DB-BD31-4B8C-83A1-F6EECF244321}">
                <p14:modId xmlns:p14="http://schemas.microsoft.com/office/powerpoint/2010/main" val="1263085730"/>
              </p:ext>
            </p:extLst>
          </p:nvPr>
        </p:nvGraphicFramePr>
        <p:xfrm>
          <a:off x="640002" y="829432"/>
          <a:ext cx="10287000" cy="5669070"/>
        </p:xfrm>
        <a:graphic>
          <a:graphicData uri="http://schemas.openxmlformats.org/drawingml/2006/table">
            <a:tbl>
              <a:tblPr>
                <a:noFill/>
                <a:tableStyleId>{219A375C-1063-4DA4-BD08-C4A86A4E8407}</a:tableStyleId>
              </a:tblPr>
              <a:tblGrid>
                <a:gridCol w="5143500"/>
                <a:gridCol w="5143500"/>
              </a:tblGrid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Disability</a:t>
                      </a:r>
                      <a:endParaRPr sz="1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Barrier(s)</a:t>
                      </a:r>
                      <a:endParaRPr sz="1600" b="1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Blindness: no vision</a:t>
                      </a:r>
                      <a:endParaRPr sz="16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Compatibility of content (e.g., file formats, math markup) with assistive technology</a:t>
                      </a:r>
                      <a:endParaRPr sz="160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Accessing certain forms of data (tables, plots, etc)</a:t>
                      </a:r>
                      <a:endParaRPr sz="160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Reliance on memory to navigate, make sense of, retain information</a:t>
                      </a:r>
                      <a:endParaRPr sz="16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Low vision: no peripheral vision, difficulty detecting parallax, motion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Need to be able to magnify content to perceive it</a:t>
                      </a:r>
                      <a:endParaRPr sz="16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Colorblindness: cannot perceive differences between certain colors (red/green most common form)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Chosen palettes render some graphics inscrutable; collapse a dimension of additional information</a:t>
                      </a:r>
                      <a:endParaRPr sz="16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Motor impairment: difficulty using keyboard or mouse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Small, clickable elements required for selecting, highlighting, entering content</a:t>
                      </a:r>
                      <a:endParaRPr sz="16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Dyslexia: difficulty distinguishing letters in many standard fonts, including most italics; transposes letters, words, numbers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Difficulty, sometimes to point of dizziness/nausea when attempting to read certain fonts</a:t>
                      </a:r>
                      <a:endParaRPr sz="16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Cognitive impairment after stroke, depression, or other illness</a:t>
                      </a:r>
                      <a:endParaRPr sz="16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</a:rPr>
                        <a:t>Difficulty with focus, executive function, working memory</a:t>
                      </a:r>
                      <a:endParaRPr sz="16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Wood Type">
  <a:themeElements>
    <a:clrScheme name="Wood Type">
      <a:dk1>
        <a:srgbClr val="000000"/>
      </a:dk1>
      <a:lt1>
        <a:srgbClr val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1122</Words>
  <Application>Microsoft Macintosh PowerPoint</Application>
  <PresentationFormat>Widescreen</PresentationFormat>
  <Paragraphs>142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Rokkitt ExtraBold</vt:lpstr>
      <vt:lpstr>Noto Sans Symbols</vt:lpstr>
      <vt:lpstr>Arial</vt:lpstr>
      <vt:lpstr>Calibri</vt:lpstr>
      <vt:lpstr>Arial Black</vt:lpstr>
      <vt:lpstr>Wood Type</vt:lpstr>
      <vt:lpstr>Accessibility of Astronomical Publications</vt:lpstr>
      <vt:lpstr>Access Note:</vt:lpstr>
      <vt:lpstr>Live feedback</vt:lpstr>
      <vt:lpstr>Access and disability</vt:lpstr>
      <vt:lpstr>Universal design</vt:lpstr>
      <vt:lpstr>Accessibility Principles</vt:lpstr>
      <vt:lpstr>Journal access is imperative for astronomers</vt:lpstr>
      <vt:lpstr>Barriers to access discourage, isolate, and disengage.</vt:lpstr>
      <vt:lpstr>Think of 2 ways to address each barrier: one that journals can do, one that authors can do              </vt:lpstr>
      <vt:lpstr>Recommendations-- Journals</vt:lpstr>
      <vt:lpstr>Recommendations-- Authors</vt:lpstr>
      <vt:lpstr>Thank you!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Accessibility of Astronomical Publications</dc:title>
  <cp:lastModifiedBy>Microsoft Office User</cp:lastModifiedBy>
  <cp:revision>2</cp:revision>
  <dcterms:modified xsi:type="dcterms:W3CDTF">2018-01-12T16:32:58Z</dcterms:modified>
</cp:coreProperties>
</file>