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7" r:id="rId5"/>
    <p:sldId id="273" r:id="rId6"/>
    <p:sldId id="274" r:id="rId7"/>
    <p:sldId id="27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97885-28CC-4E3E-8D50-076B1F8F54E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D2B4B3-F4B5-4A03-B0D0-A08DD30947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schmelz@memphis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s.org/cswa/STATUS" TargetMode="External"/><Relationship Id="rId2" Type="http://schemas.openxmlformats.org/officeDocument/2006/relationships/hyperlink" Target="http://www.aas.org/csw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omeninastronomy.blogspot.com/" TargetMode="External"/><Relationship Id="rId4" Type="http://schemas.openxmlformats.org/officeDocument/2006/relationships/hyperlink" Target="http://www.aas.org/cswa/AASWOM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5181601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CSWA Town Hall: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400" dirty="0" smtClean="0"/>
              <a:t>What Can Men Do to Help Women Succeed in Astronomy?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4800" dirty="0" smtClean="0"/>
              <a:t>Joan Schmelz &amp; CSWA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143000"/>
          </a:xfrm>
        </p:spPr>
        <p:txBody>
          <a:bodyPr/>
          <a:lstStyle/>
          <a:p>
            <a:r>
              <a:rPr lang="en-US" dirty="0" smtClean="0"/>
              <a:t>CSWA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16480"/>
            <a:ext cx="4038600" cy="370332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Joan Schmelz</a:t>
            </a: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Chair (2009 - 2012) </a:t>
            </a:r>
            <a:br>
              <a:rPr lang="en-US" sz="2400" dirty="0" smtClean="0"/>
            </a:br>
            <a:r>
              <a:rPr lang="en-US" sz="2400" dirty="0" smtClean="0"/>
              <a:t>Univ. of Memphis</a:t>
            </a:r>
            <a:br>
              <a:rPr lang="en-US" sz="2400" dirty="0" smtClean="0"/>
            </a:br>
            <a:r>
              <a:rPr lang="en-US" sz="2400" dirty="0" smtClean="0"/>
              <a:t>Dept. of Physics</a:t>
            </a:r>
            <a:br>
              <a:rPr lang="en-US" sz="2400" dirty="0" smtClean="0"/>
            </a:br>
            <a:r>
              <a:rPr lang="en-US" sz="2400" dirty="0" smtClean="0"/>
              <a:t>Memphis, TN 38152</a:t>
            </a:r>
            <a:br>
              <a:rPr lang="en-US" sz="2400" dirty="0" smtClean="0"/>
            </a:br>
            <a:r>
              <a:rPr lang="en-US" sz="2400" dirty="0" smtClean="0"/>
              <a:t>(901) 678-2419</a:t>
            </a:r>
            <a:br>
              <a:rPr lang="en-US" sz="2400" dirty="0" smtClean="0"/>
            </a:br>
            <a:r>
              <a:rPr lang="en-US" sz="2400" dirty="0" smtClean="0"/>
              <a:t>Fax: (901) 678-4733 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jschmelz@memphis.edu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838200"/>
            <a:ext cx="4648200" cy="5943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Edmund Bertschinger (2010 - 2013)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Ann Hornschemeier (2009 - 2012)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George Jacoby (2009 - 2012)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Hannah Jang-Condell (2006 - 2012)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Donald Kniffen (2009 - 2012)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Michele Montgomery (2008 - 2011)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Nancy Morrison (2010 - 2013)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Marc Postman (2009 - 2012)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Caroline  Simpson (2007 - 2013)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4200" b="1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200" b="1" dirty="0" smtClean="0"/>
              <a:t>Laura Trouille (2010 - 2013)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162800" cy="1143000"/>
          </a:xfrm>
        </p:spPr>
        <p:txBody>
          <a:bodyPr/>
          <a:lstStyle/>
          <a:p>
            <a:r>
              <a:rPr lang="en-US" dirty="0" smtClean="0"/>
              <a:t>CSWA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Website: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http://www.aas.org/cswa/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STATUS: </a:t>
            </a:r>
            <a:r>
              <a:rPr lang="en-US" dirty="0" smtClean="0">
                <a:hlinkClick r:id="rId3"/>
              </a:rPr>
              <a:t>http://www.aas.org/cswa/STATUS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AASWOMEN: </a:t>
            </a:r>
            <a:r>
              <a:rPr lang="en-US" dirty="0" smtClean="0">
                <a:hlinkClick r:id="rId4"/>
              </a:rPr>
              <a:t>http://www.aas.org/cswa/AASWOMEN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Blog: </a:t>
            </a:r>
            <a:r>
              <a:rPr lang="en-US" dirty="0" smtClean="0">
                <a:hlinkClick r:id="rId5"/>
              </a:rPr>
              <a:t>http://womeninastronomy.blogspot.com/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Facebook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a woman makes a good point during a discussion, acknowledge it! Don't wait until the man who is half as talented makes the same point and give him credit instead. </a:t>
            </a:r>
          </a:p>
          <a:p>
            <a:r>
              <a:rPr lang="en-US" sz="2400" dirty="0" smtClean="0"/>
              <a:t>Men must be willing to accept that diversity on scientific staff and in speaker lists at meetings is a key contribution to scientific excellence. It  is NOT social engineering.  </a:t>
            </a:r>
          </a:p>
          <a:p>
            <a:r>
              <a:rPr lang="en-US" sz="2400" dirty="0" smtClean="0"/>
              <a:t>Male astronomers must be trained to be repulsed by a male/female ratio that  is &gt; 2 in any astronomical organization or meeting. And then take action to  fix it and prevent it from happening in future.  </a:t>
            </a:r>
          </a:p>
          <a:p>
            <a:r>
              <a:rPr lang="en-US" sz="2400" dirty="0" smtClean="0"/>
              <a:t>Make sure family friendly policies are in place in your institution, even if  you are single and have no children.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Suggestions by Marc Postman &amp;CSWA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a man witnesses other men dominating a discussion at a meeting/conference while a woman is trying to make a point then he can speak up and tell his colleagues to shut up and listen (although this too can be patronizing). </a:t>
            </a:r>
          </a:p>
          <a:p>
            <a:r>
              <a:rPr lang="en-US" sz="2400" dirty="0" smtClean="0"/>
              <a:t>Become aware of your own biases. Note: the biggest obstacle to overcoming  bias is to be unaware that bias exists! </a:t>
            </a:r>
          </a:p>
          <a:p>
            <a:r>
              <a:rPr lang="en-US" sz="2400" dirty="0" smtClean="0"/>
              <a:t>Attend a training session on diversity and bias even if you think you, your  group, and your department has no problem(s). </a:t>
            </a:r>
          </a:p>
          <a:p>
            <a:r>
              <a:rPr lang="en-US" sz="2400" dirty="0" smtClean="0"/>
              <a:t>Do not comment on a woman's appearance in any professional context. It is  irrelevant.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Suggestions (continued)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Never belittle women by calling them 'girls', 'cute', etc.</a:t>
            </a:r>
          </a:p>
          <a:p>
            <a:r>
              <a:rPr lang="en-US" sz="2400" dirty="0" smtClean="0"/>
              <a:t>Have you ever </a:t>
            </a:r>
            <a:r>
              <a:rPr lang="en-US" sz="2400" dirty="0" smtClean="0"/>
              <a:t>referred </a:t>
            </a:r>
            <a:r>
              <a:rPr lang="en-US" sz="2400" dirty="0" smtClean="0"/>
              <a:t>to a woman candidate/</a:t>
            </a:r>
            <a:r>
              <a:rPr lang="en-US" sz="2400" dirty="0" err="1" smtClean="0"/>
              <a:t>postdoc</a:t>
            </a:r>
            <a:r>
              <a:rPr lang="en-US" sz="2400" dirty="0" smtClean="0"/>
              <a:t>/ student/professor/etc  as 'the woman'?  If so, ask yourself if you would refer to a foreign national as 'the foreigner' or an African American as 'the black'.</a:t>
            </a:r>
          </a:p>
          <a:p>
            <a:r>
              <a:rPr lang="en-US" sz="2400" dirty="0" smtClean="0"/>
              <a:t>If you tell and/or hear a bad joke about women, retell the joke with an ethnic or religious minority in the punch line; most of these ‘jokes’ are no longer funny.</a:t>
            </a:r>
          </a:p>
          <a:p>
            <a:r>
              <a:rPr lang="en-US" sz="2400" dirty="0" smtClean="0"/>
              <a:t>Make sure all search committees are following good-hiring procedures (see Abby Stewart’s talk on Thursday)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Suggestions from AAWOMEN Readers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you are taking your male </a:t>
            </a:r>
            <a:r>
              <a:rPr lang="en-US" sz="2400" dirty="0" err="1" smtClean="0"/>
              <a:t>postdoc</a:t>
            </a:r>
            <a:r>
              <a:rPr lang="en-US" sz="2400" dirty="0" smtClean="0"/>
              <a:t>/</a:t>
            </a:r>
            <a:r>
              <a:rPr lang="en-US" sz="2400" dirty="0" err="1" smtClean="0"/>
              <a:t>gradstudent</a:t>
            </a:r>
            <a:r>
              <a:rPr lang="en-US" sz="2400" dirty="0" smtClean="0"/>
              <a:t> to get a drink, make sure that you ask your female </a:t>
            </a:r>
            <a:r>
              <a:rPr lang="en-US" sz="2400" dirty="0" err="1" smtClean="0"/>
              <a:t>postdoc</a:t>
            </a:r>
            <a:r>
              <a:rPr lang="en-US" sz="2400" dirty="0" smtClean="0"/>
              <a:t>/ </a:t>
            </a:r>
            <a:r>
              <a:rPr lang="en-US" sz="2400" dirty="0" err="1" smtClean="0"/>
              <a:t>gradstudent</a:t>
            </a:r>
            <a:r>
              <a:rPr lang="en-US" sz="2400" dirty="0" smtClean="0"/>
              <a:t> to come along; women often miss out on such casual gatherings which can result in being excluded from major projects.</a:t>
            </a:r>
          </a:p>
          <a:p>
            <a:r>
              <a:rPr lang="en-US" sz="2400" dirty="0" smtClean="0"/>
              <a:t>At conferences or colloquia, seek out your </a:t>
            </a:r>
            <a:r>
              <a:rPr lang="en-US" sz="2400" dirty="0" err="1" smtClean="0"/>
              <a:t>collegue</a:t>
            </a:r>
            <a:r>
              <a:rPr lang="en-US" sz="2400" dirty="0" smtClean="0"/>
              <a:t>(s) and introduce your female </a:t>
            </a:r>
            <a:r>
              <a:rPr lang="en-US" sz="2400" dirty="0" err="1" smtClean="0"/>
              <a:t>postdoc</a:t>
            </a:r>
            <a:r>
              <a:rPr lang="en-US" sz="2400" dirty="0" smtClean="0"/>
              <a:t>/</a:t>
            </a:r>
            <a:r>
              <a:rPr lang="en-US" sz="2400" dirty="0" err="1" smtClean="0"/>
              <a:t>gradstudent</a:t>
            </a:r>
            <a:r>
              <a:rPr lang="en-US" sz="2400" dirty="0" smtClean="0"/>
              <a:t> to them by telling them what project she is working on.</a:t>
            </a:r>
          </a:p>
          <a:p>
            <a:r>
              <a:rPr lang="en-US" sz="2400" dirty="0" smtClean="0"/>
              <a:t>Do not single out a woman in your group to organize the </a:t>
            </a:r>
            <a:r>
              <a:rPr lang="en-US" sz="2400" dirty="0" err="1" smtClean="0"/>
              <a:t>skypecons</a:t>
            </a:r>
            <a:r>
              <a:rPr lang="en-US" sz="2400" dirty="0" smtClean="0"/>
              <a:t> and make the calendar for meetings. Woman does NOT equal secretary! Asking someone to volunteer in front of the entire collaboration is a better way to go.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Suggestions from AAWOMEN Readers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At This Meeting: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Strategies for Addressing Harassment and Prejudice  </a:t>
            </a:r>
          </a:p>
          <a:p>
            <a:pPr lvl="1"/>
            <a:r>
              <a:rPr lang="en-US" dirty="0" smtClean="0"/>
              <a:t>Monday, Jan 10, 10:00 AM</a:t>
            </a:r>
          </a:p>
          <a:p>
            <a:pPr lvl="1"/>
            <a:r>
              <a:rPr lang="en-US" dirty="0" smtClean="0"/>
              <a:t>Room 4C-4</a:t>
            </a:r>
          </a:p>
          <a:p>
            <a:pPr lvl="1"/>
            <a:r>
              <a:rPr lang="en-US" dirty="0" smtClean="0"/>
              <a:t>Sponsor: CSMA &amp; CSWA</a:t>
            </a:r>
          </a:p>
          <a:p>
            <a:r>
              <a:rPr lang="en-US" dirty="0" smtClean="0"/>
              <a:t>Two-Body Issues: Balancing Work and Life </a:t>
            </a:r>
          </a:p>
          <a:p>
            <a:pPr lvl="1"/>
            <a:r>
              <a:rPr lang="en-US" dirty="0" smtClean="0"/>
              <a:t>Tuesday, Jan 11, 10:00 AM </a:t>
            </a:r>
          </a:p>
          <a:p>
            <a:pPr lvl="1"/>
            <a:r>
              <a:rPr lang="en-US" dirty="0" smtClean="0"/>
              <a:t>Room 608 </a:t>
            </a:r>
          </a:p>
          <a:p>
            <a:pPr lvl="1"/>
            <a:r>
              <a:rPr lang="en-US" dirty="0" smtClean="0"/>
              <a:t>Sponsor: AAS Employment Committee</a:t>
            </a:r>
          </a:p>
          <a:p>
            <a:r>
              <a:rPr lang="en-US" dirty="0" smtClean="0"/>
              <a:t>Addressing Unconscious Bias: Steps toward an Inclusive Scientific Culture by Abigail Stewart (Univ. of Mich.)</a:t>
            </a:r>
          </a:p>
          <a:p>
            <a:pPr lvl="1"/>
            <a:r>
              <a:rPr lang="en-US" dirty="0" smtClean="0"/>
              <a:t>Invited Session </a:t>
            </a:r>
          </a:p>
          <a:p>
            <a:pPr lvl="1"/>
            <a:r>
              <a:rPr lang="en-US" dirty="0" smtClean="0"/>
              <a:t>Thursday, Jan 13, 11:40 AM </a:t>
            </a:r>
          </a:p>
          <a:p>
            <a:pPr lvl="1"/>
            <a:r>
              <a:rPr lang="en-US" dirty="0" smtClean="0"/>
              <a:t>Ballroom 6AB</a:t>
            </a:r>
          </a:p>
          <a:p>
            <a:pPr lvl="1"/>
            <a:r>
              <a:rPr lang="en-US" dirty="0" smtClean="0"/>
              <a:t>Sponsor</a:t>
            </a:r>
            <a:r>
              <a:rPr lang="en-US" smtClean="0"/>
              <a:t>: CSWA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1164</TotalTime>
  <Words>654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CSWA Town Hall: What Can Men Do to Help Women Succeed in Astronomy?  Joan Schmelz &amp; CSWA</vt:lpstr>
      <vt:lpstr>CSWA</vt:lpstr>
      <vt:lpstr>CSWA </vt:lpstr>
      <vt:lpstr>Suggestions by Marc Postman &amp;CSWA</vt:lpstr>
      <vt:lpstr>Suggestions (continued)</vt:lpstr>
      <vt:lpstr>Suggestions from AAWOMEN Readers</vt:lpstr>
      <vt:lpstr>Suggestions from AAWOMEN Readers</vt:lpstr>
      <vt:lpstr>Also At This Meeting:</vt:lpstr>
    </vt:vector>
  </TitlesOfParts>
  <Company>The University of Memphis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CSWA Town Hall</dc:title>
  <dc:creator>jschmelz</dc:creator>
  <cp:lastModifiedBy>jschmelz</cp:lastModifiedBy>
  <cp:revision>62</cp:revision>
  <dcterms:created xsi:type="dcterms:W3CDTF">2010-04-08T19:39:32Z</dcterms:created>
  <dcterms:modified xsi:type="dcterms:W3CDTF">2010-12-15T18:31:32Z</dcterms:modified>
</cp:coreProperties>
</file>