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7" r:id="rId5"/>
    <p:sldId id="259" r:id="rId6"/>
    <p:sldId id="257" r:id="rId7"/>
    <p:sldId id="258" r:id="rId8"/>
    <p:sldId id="268" r:id="rId9"/>
    <p:sldId id="260" r:id="rId10"/>
    <p:sldId id="269" r:id="rId11"/>
    <p:sldId id="270" r:id="rId12"/>
    <p:sldId id="271" r:id="rId13"/>
    <p:sldId id="26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997885-28CC-4E3E-8D50-076B1F8F54E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schmelz@memphis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s.org/cswa/STATUS" TargetMode="External"/><Relationship Id="rId2" Type="http://schemas.openxmlformats.org/officeDocument/2006/relationships/hyperlink" Target="http://www.aas.org/csw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omeninastronomy.blogspot.com/" TargetMode="External"/><Relationship Id="rId4" Type="http://schemas.openxmlformats.org/officeDocument/2006/relationships/hyperlink" Target="http://www.aas.org/cswa/AASWOM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s.org/cswa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30775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CSWA Town Hall: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400" dirty="0" smtClean="0"/>
              <a:t>Designing a 21st Century Astronomy Career Track</a:t>
            </a:r>
            <a:br>
              <a:rPr lang="en-US" sz="5400" dirty="0" smtClean="0"/>
            </a:br>
            <a:r>
              <a:rPr lang="en-US" sz="5400" dirty="0" smtClean="0"/>
              <a:t>by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Joan Schmelz </a:t>
            </a:r>
            <a:br>
              <a:rPr lang="en-US" sz="5400" dirty="0" smtClean="0"/>
            </a:br>
            <a:r>
              <a:rPr lang="en-US" sz="5400" dirty="0" smtClean="0"/>
              <a:t>&amp; CSWA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571654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Grad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enrollment in US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depts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has risen from 25% female in ‘97 to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‘06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(NSF-NIH Survey of Grad Students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Postdocs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S&amp;E)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PhDs earned by women in the US has increased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 &lt;20% in ‘97 to ~</a:t>
            </a:r>
            <a:r>
              <a:rPr kumimoji="0" lang="en-US" sz="2400" b="1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‘06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(NSF Survey of Earned doctorates)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For past 20 years, ~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 prize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postdoc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fellowships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have gone to women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(Hubble, Spitzer, Chandra, Fermi, Einstein, NRAO,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Jansky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women faculty at stand-alone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depts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2006 was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28%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(assist.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24%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(assoc.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and only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11%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(full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*Thanks to the Astro2010 DEM study group for pointing us to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this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stat info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1143000"/>
          </a:xfrm>
        </p:spPr>
        <p:txBody>
          <a:bodyPr/>
          <a:lstStyle/>
          <a:p>
            <a:r>
              <a:rPr lang="en-US" dirty="0" smtClean="0"/>
              <a:t>The Numbers*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733800"/>
            <a:ext cx="85344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571654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Grad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enrollment in US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depts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has risen from 25% female in ‘97 to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‘06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(NSF-NIH Survey of Grad Students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Postdocs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S&amp;E)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PhDs earned by women in the US has increased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 &lt;20% in ‘97 to ~</a:t>
            </a:r>
            <a:r>
              <a:rPr kumimoji="0" lang="en-US" sz="2400" b="1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‘06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(NSF Survey of Earned doctorates)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For past 20 years, ~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 prize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postdoc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fellowships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have gone to women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(Hubble, Spitzer, Chandra, Fermi, Einstein, NRAO,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Jansky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women faculty at stand-alone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depts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2006 was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28%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(assist.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24%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(assoc.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and only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11%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(full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*Thanks to the Astro2010 DEM study group for pointing us to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this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stat info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1143000"/>
          </a:xfrm>
        </p:spPr>
        <p:txBody>
          <a:bodyPr/>
          <a:lstStyle/>
          <a:p>
            <a:r>
              <a:rPr lang="en-US" dirty="0" smtClean="0"/>
              <a:t>The Numbers*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029200"/>
            <a:ext cx="8534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571654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Grad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enrollment in US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depts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has risen from 25% female in ‘97 to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‘06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(NSF-NIH Survey of Grad Students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Postdocs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S&amp;E)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PhDs earned by women in the US has increased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 &lt;20% in ‘97 to ~</a:t>
            </a:r>
            <a:r>
              <a:rPr kumimoji="0" lang="en-US" sz="2400" b="1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‘06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(NSF Survey of Earned doctorates)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For past 20 years, ~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 prize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postdoc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fellowships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have gone to women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(Hubble, Spitzer, Chandra, Fermi, Einstein, NRAO,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Jansky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women faculty at stand-alone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depts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2006 was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28%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(assist.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24%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(assoc.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and only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11%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(full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*Thanks to the Astro2010 DEM study group for pointing us to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this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stat info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1143000"/>
          </a:xfrm>
        </p:spPr>
        <p:txBody>
          <a:bodyPr/>
          <a:lstStyle/>
          <a:p>
            <a:r>
              <a:rPr lang="en-US" dirty="0" smtClean="0"/>
              <a:t>The Numbers*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News/Bad News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274838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The good news: the Grad Student –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Postdoc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joint of the leaky pipeline does not appear to be leaking!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The bad news: the faculty pipeline continues to leak.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Benchmark: If the percentage of women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postdocs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at your institution is significantly lower than 30%, then there may be a problem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3962400"/>
            <a:ext cx="85344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News/Bad News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274838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The good news: the Grad Student –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Postdoc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joint of the leaky pipeline does not appear to be leaking!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The bad news: the faculty pipeline continues to leak.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Benchmark: If the percentage of women grad students and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postdocs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at your institution is either significantly or consistently lower than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then there may be a problem.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143000"/>
          </a:xfrm>
        </p:spPr>
        <p:txBody>
          <a:bodyPr/>
          <a:lstStyle/>
          <a:p>
            <a:r>
              <a:rPr lang="en-US" dirty="0" smtClean="0"/>
              <a:t>CSWA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16480"/>
            <a:ext cx="4038600" cy="370332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Joan Schmelz</a:t>
            </a:r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dirty="0" smtClean="0"/>
              <a:t>Chair (2009 - 2012) </a:t>
            </a:r>
            <a:br>
              <a:rPr lang="en-US" sz="2400" dirty="0" smtClean="0"/>
            </a:br>
            <a:r>
              <a:rPr lang="en-US" sz="2400" dirty="0" smtClean="0"/>
              <a:t>Univ. of Memphis</a:t>
            </a:r>
            <a:br>
              <a:rPr lang="en-US" sz="2400" dirty="0" smtClean="0"/>
            </a:br>
            <a:r>
              <a:rPr lang="en-US" sz="2400" dirty="0" smtClean="0"/>
              <a:t>Dept. of Physics</a:t>
            </a:r>
            <a:br>
              <a:rPr lang="en-US" sz="2400" dirty="0" smtClean="0"/>
            </a:br>
            <a:r>
              <a:rPr lang="en-US" sz="2400" dirty="0" smtClean="0"/>
              <a:t>Memphis, TN 38152</a:t>
            </a:r>
            <a:br>
              <a:rPr lang="en-US" sz="2400" dirty="0" smtClean="0"/>
            </a:br>
            <a:r>
              <a:rPr lang="en-US" sz="2400" dirty="0" smtClean="0"/>
              <a:t>(901) 678-2419</a:t>
            </a:r>
            <a:br>
              <a:rPr lang="en-US" sz="2400" dirty="0" smtClean="0"/>
            </a:br>
            <a:r>
              <a:rPr lang="en-US" sz="2400" dirty="0" smtClean="0"/>
              <a:t>Fax: (901) 678-4733 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jschmelz@memphis.edu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990600"/>
            <a:ext cx="4648200" cy="530352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Joannah  Hinz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(2007 - 2010)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 Hornschemeier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(2009 - 2012)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George Jacoby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(2009 - 2012)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Hannah Jang-Condell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(2006 - 2012)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 Kniffen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(2009 - 2012)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Michele Montgomery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(2008 - 2011)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 Postman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(2009 - 2012)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Sargent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(2007 - 2010)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Caroline  Simpson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(2007 - 2010)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162800" cy="1143000"/>
          </a:xfrm>
        </p:spPr>
        <p:txBody>
          <a:bodyPr/>
          <a:lstStyle/>
          <a:p>
            <a:r>
              <a:rPr lang="en-US" dirty="0" smtClean="0"/>
              <a:t>CSWA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Website: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http://www.aas.org/cswa/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STATUS: </a:t>
            </a:r>
            <a:r>
              <a:rPr lang="en-US" dirty="0" smtClean="0">
                <a:hlinkClick r:id="rId3"/>
              </a:rPr>
              <a:t>http://www.aas.org/cswa/STATUS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AASWOMEN: </a:t>
            </a:r>
            <a:r>
              <a:rPr lang="en-US" dirty="0" smtClean="0">
                <a:hlinkClick r:id="rId4"/>
              </a:rPr>
              <a:t>http://www.aas.org/cswa/AASWOMEN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Blog: </a:t>
            </a:r>
            <a:r>
              <a:rPr lang="en-US" dirty="0" smtClean="0">
                <a:hlinkClick r:id="rId5"/>
              </a:rPr>
              <a:t>http://womeninastronomy.blogspot.com/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Facebook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Is Your Institution “Family-Friendly?”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 fontScale="92500"/>
          </a:bodyPr>
          <a:lstStyle/>
          <a:p>
            <a:pPr algn="l"/>
            <a:r>
              <a:rPr lang="en-US" sz="3500" dirty="0" smtClean="0"/>
              <a:t>Is there a family leave policy?</a:t>
            </a:r>
          </a:p>
          <a:p>
            <a:pPr algn="l"/>
            <a:r>
              <a:rPr lang="en-US" sz="3500" dirty="0" smtClean="0"/>
              <a:t>Is there nearby affordable childcare?</a:t>
            </a:r>
          </a:p>
          <a:p>
            <a:pPr algn="l"/>
            <a:r>
              <a:rPr lang="en-US" sz="3500" dirty="0" smtClean="0"/>
              <a:t> How important are things like </a:t>
            </a:r>
          </a:p>
          <a:p>
            <a:pPr lvl="1"/>
            <a:r>
              <a:rPr lang="en-US" sz="3300" dirty="0" smtClean="0"/>
              <a:t>flexible hours?</a:t>
            </a:r>
          </a:p>
          <a:p>
            <a:pPr lvl="1"/>
            <a:r>
              <a:rPr lang="en-US" sz="3300" dirty="0" smtClean="0"/>
              <a:t>the option to stop the tenure (or equivalent for non-academic positions) clock? 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4800" y="1458754"/>
            <a:ext cx="8534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 Friendly Benefits and Programs at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STScI</a:t>
            </a:r>
            <a:r>
              <a:rPr lang="en-US" sz="2200" dirty="0" smtClean="0"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en-US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see 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What's New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section of the CSWA homepage: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http://www.aas.org/cswa/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Does your organization have a brochure like this where all the family-friendly benefits and programs are described clearly and concisely?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Would your HR department be willing to create such a brochure if they don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already have one? Do you think it would be useful?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How do the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STScI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policies compare with those at your organization?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we look forward to designing a 21st century view of what an astronomy career track should look like, what are the policies that should form the benchmark of a family-friendly workplace?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315200" cy="1143000"/>
          </a:xfrm>
        </p:spPr>
        <p:txBody>
          <a:bodyPr/>
          <a:lstStyle/>
          <a:p>
            <a:r>
              <a:rPr lang="en-US" dirty="0" smtClean="0"/>
              <a:t>The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5171"/>
            <a:ext cx="8382000" cy="652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1"/>
            <a:ext cx="8566042" cy="649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43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Is Your Institution “Female-Friendly?”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r>
              <a:rPr lang="en-US" sz="2800" dirty="0" smtClean="0"/>
              <a:t>If the percentage of women at all levels is typical, is that good enough, or is it only the first step? </a:t>
            </a:r>
          </a:p>
          <a:p>
            <a:r>
              <a:rPr lang="en-US" sz="2800" dirty="0" smtClean="0"/>
              <a:t>If there are no senior women at the highest level, can a place really be female-friendly? </a:t>
            </a:r>
          </a:p>
          <a:p>
            <a:r>
              <a:rPr lang="en-US" sz="2800" dirty="0" smtClean="0"/>
              <a:t>How important are role models and mentoring?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571654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Grad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enrollment in US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depts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has risen from 25% female in ‘97 to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‘06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(NSF-NIH Survey of Grad Students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Postdocs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S&amp;E)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PhDs earned by women in the US has increased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 &lt;20% in ‘97 to ~</a:t>
            </a:r>
            <a:r>
              <a:rPr kumimoji="0" lang="en-US" sz="24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‘06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(NSF Survey of Earned doctorates)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For past 20 years, ~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 prize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postdoc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fellowships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have gone to women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(Hubble, Spitzer, Chandra, Fermi, Einstein, NRAO,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Jansky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women faculty at stand-alone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astro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depts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2006 was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28%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(assist.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24%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(assoc.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and only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11%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(full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*Thanks to the Astro2010 DEM study group for pointing us to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this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stat info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1143000"/>
          </a:xfrm>
        </p:spPr>
        <p:txBody>
          <a:bodyPr/>
          <a:lstStyle/>
          <a:p>
            <a:r>
              <a:rPr lang="en-US" dirty="0" smtClean="0"/>
              <a:t>The Numbers*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5344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885</TotalTime>
  <Words>983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CSWA Town Hall: Designing a 21st Century Astronomy Career Track by Joan Schmelz  &amp; CSWA</vt:lpstr>
      <vt:lpstr>CSWA</vt:lpstr>
      <vt:lpstr>CSWA </vt:lpstr>
      <vt:lpstr>Is Your Institution “Family-Friendly?”</vt:lpstr>
      <vt:lpstr>The Example</vt:lpstr>
      <vt:lpstr>Slide 6</vt:lpstr>
      <vt:lpstr>Slide 7</vt:lpstr>
      <vt:lpstr>Is Your Institution “Female-Friendly?”</vt:lpstr>
      <vt:lpstr>The Numbers*</vt:lpstr>
      <vt:lpstr>The Numbers*</vt:lpstr>
      <vt:lpstr>The Numbers*</vt:lpstr>
      <vt:lpstr>The Numbers*</vt:lpstr>
      <vt:lpstr>Good News/Bad News</vt:lpstr>
      <vt:lpstr>Good News/Bad News</vt:lpstr>
    </vt:vector>
  </TitlesOfParts>
  <Company>The University of Memphis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CSWA Town Hall</dc:title>
  <dc:creator>jschmelz</dc:creator>
  <cp:lastModifiedBy>jschmelz</cp:lastModifiedBy>
  <cp:revision>31</cp:revision>
  <dcterms:created xsi:type="dcterms:W3CDTF">2010-04-08T19:39:32Z</dcterms:created>
  <dcterms:modified xsi:type="dcterms:W3CDTF">2010-05-18T16:08:20Z</dcterms:modified>
</cp:coreProperties>
</file>