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24" r:id="rId2"/>
    <p:sldId id="332" r:id="rId3"/>
    <p:sldId id="329" r:id="rId4"/>
    <p:sldId id="333" r:id="rId5"/>
    <p:sldId id="330" r:id="rId6"/>
    <p:sldId id="335" r:id="rId7"/>
    <p:sldId id="334" r:id="rId8"/>
    <p:sldId id="331" r:id="rId9"/>
    <p:sldId id="33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35"/>
  </p:normalViewPr>
  <p:slideViewPr>
    <p:cSldViewPr snapToGrid="0" snapToObjects="1">
      <p:cViewPr varScale="1">
        <p:scale>
          <a:sx n="90" d="100"/>
          <a:sy n="90" d="100"/>
        </p:scale>
        <p:origin x="232" y="6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2331395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2C9FE-CC9E-C842-A2D2-DFE4AE0A6647}" type="datetimeFigureOut">
              <a:rPr lang="en-US" smtClean="0"/>
              <a:t>2/27/20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189915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3289581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2325025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1515469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BF2C9FE-CC9E-C842-A2D2-DFE4AE0A6647}" type="datetimeFigureOut">
              <a:rPr lang="en-US" smtClean="0"/>
              <a:t>2/27/20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725345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BF2C9FE-CC9E-C842-A2D2-DFE4AE0A6647}" type="datetimeFigureOut">
              <a:rPr lang="en-US" smtClean="0"/>
              <a:t>2/27/20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165046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10315304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179068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2656093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F2C9FE-CC9E-C842-A2D2-DFE4AE0A6647}" type="datetimeFigureOut">
              <a:rPr lang="en-US" smtClean="0"/>
              <a:t>2/27/20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2315189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F2C9FE-CC9E-C842-A2D2-DFE4AE0A6647}" type="datetimeFigureOut">
              <a:rPr lang="en-US" smtClean="0"/>
              <a:t>2/27/20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133934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F2C9FE-CC9E-C842-A2D2-DFE4AE0A6647}" type="datetimeFigureOut">
              <a:rPr lang="en-US" smtClean="0"/>
              <a:t>2/27/20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3005754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F2C9FE-CC9E-C842-A2D2-DFE4AE0A6647}" type="datetimeFigureOut">
              <a:rPr lang="en-US" smtClean="0"/>
              <a:t>2/27/20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144528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2C9FE-CC9E-C842-A2D2-DFE4AE0A6647}" type="datetimeFigureOut">
              <a:rPr lang="en-US" smtClean="0"/>
              <a:t>2/27/20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298478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2C9FE-CC9E-C842-A2D2-DFE4AE0A6647}" type="datetimeFigureOut">
              <a:rPr lang="en-US" smtClean="0"/>
              <a:t>2/27/20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771498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2C9FE-CC9E-C842-A2D2-DFE4AE0A6647}" type="datetimeFigureOut">
              <a:rPr lang="en-US" smtClean="0"/>
              <a:t>2/27/20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84AAF59-AA56-4A40-988F-9C3AC6A1261C}" type="slidenum">
              <a:rPr lang="en-US" smtClean="0"/>
              <a:t>‹#›</a:t>
            </a:fld>
            <a:endParaRPr lang="en-US"/>
          </a:p>
        </p:txBody>
      </p:sp>
    </p:spTree>
    <p:extLst>
      <p:ext uri="{BB962C8B-B14F-4D97-AF65-F5344CB8AC3E}">
        <p14:creationId xmlns:p14="http://schemas.microsoft.com/office/powerpoint/2010/main" val="395007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BF2C9FE-CC9E-C842-A2D2-DFE4AE0A6647}" type="datetimeFigureOut">
              <a:rPr lang="en-US" smtClean="0"/>
              <a:t>2/27/20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84AAF59-AA56-4A40-988F-9C3AC6A1261C}" type="slidenum">
              <a:rPr lang="en-US" smtClean="0"/>
              <a:t>‹#›</a:t>
            </a:fld>
            <a:endParaRPr lang="en-US"/>
          </a:p>
        </p:txBody>
      </p:sp>
    </p:spTree>
    <p:extLst>
      <p:ext uri="{BB962C8B-B14F-4D97-AF65-F5344CB8AC3E}">
        <p14:creationId xmlns:p14="http://schemas.microsoft.com/office/powerpoint/2010/main" val="27138394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22000C6E-7393-9648-8198-EF38CF37B93C}"/>
              </a:ext>
            </a:extLst>
          </p:cNvPr>
          <p:cNvSpPr>
            <a:spLocks noGrp="1"/>
          </p:cNvSpPr>
          <p:nvPr>
            <p:ph type="title"/>
          </p:nvPr>
        </p:nvSpPr>
        <p:spPr>
          <a:xfrm>
            <a:off x="994087" y="1130603"/>
            <a:ext cx="3342442" cy="4596794"/>
          </a:xfrm>
        </p:spPr>
        <p:txBody>
          <a:bodyPr anchor="ctr">
            <a:normAutofit/>
          </a:bodyPr>
          <a:lstStyle/>
          <a:p>
            <a:r>
              <a:rPr lang="en-US" dirty="0">
                <a:solidFill>
                  <a:srgbClr val="EBEBEB"/>
                </a:solidFill>
              </a:rPr>
              <a:t>Survey of Major Observatories</a:t>
            </a:r>
          </a:p>
        </p:txBody>
      </p:sp>
      <p:sp>
        <p:nvSpPr>
          <p:cNvPr id="3" name="Content Placeholder 2">
            <a:extLst>
              <a:ext uri="{FF2B5EF4-FFF2-40B4-BE49-F238E27FC236}">
                <a16:creationId xmlns:a16="http://schemas.microsoft.com/office/drawing/2014/main" id="{24C7541B-A328-144E-8D6A-7B6D39703E45}"/>
              </a:ext>
            </a:extLst>
          </p:cNvPr>
          <p:cNvSpPr>
            <a:spLocks noGrp="1"/>
          </p:cNvSpPr>
          <p:nvPr>
            <p:ph idx="1"/>
          </p:nvPr>
        </p:nvSpPr>
        <p:spPr>
          <a:xfrm>
            <a:off x="5290077" y="437513"/>
            <a:ext cx="5502614" cy="5954325"/>
          </a:xfrm>
        </p:spPr>
        <p:txBody>
          <a:bodyPr anchor="ctr">
            <a:noAutofit/>
          </a:bodyPr>
          <a:lstStyle/>
          <a:p>
            <a:r>
              <a:rPr lang="en-US" sz="2500" dirty="0"/>
              <a:t>We sent a survey out to major observatory directors to determine quantitative impact of the 1584 </a:t>
            </a:r>
            <a:r>
              <a:rPr lang="en-US" sz="2500" dirty="0" err="1"/>
              <a:t>Starlinks</a:t>
            </a:r>
            <a:r>
              <a:rPr lang="en-US" sz="2500" dirty="0"/>
              <a:t> </a:t>
            </a:r>
          </a:p>
          <a:p>
            <a:r>
              <a:rPr lang="en-US" sz="2500" dirty="0"/>
              <a:t>We received 23 responses from observatories on every continent, including Antarctica</a:t>
            </a:r>
          </a:p>
          <a:p>
            <a:pPr lvl="1"/>
            <a:r>
              <a:rPr lang="en-US" sz="2300" dirty="0"/>
              <a:t>Not every respondent answered every question</a:t>
            </a:r>
          </a:p>
          <a:p>
            <a:r>
              <a:rPr lang="en-US" sz="2500" dirty="0"/>
              <a:t>Overall concern reflected in majority for every question</a:t>
            </a:r>
          </a:p>
          <a:p>
            <a:pPr lvl="1"/>
            <a:r>
              <a:rPr lang="en-US" sz="2300" dirty="0"/>
              <a:t>Challenges to premise of questions</a:t>
            </a:r>
          </a:p>
          <a:p>
            <a:pPr lvl="1"/>
            <a:r>
              <a:rPr lang="en-US" sz="2300" dirty="0"/>
              <a:t>Radio panicking</a:t>
            </a:r>
          </a:p>
        </p:txBody>
      </p:sp>
    </p:spTree>
    <p:extLst>
      <p:ext uri="{BB962C8B-B14F-4D97-AF65-F5344CB8AC3E}">
        <p14:creationId xmlns:p14="http://schemas.microsoft.com/office/powerpoint/2010/main" val="3669672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F494B9D6-3FE2-C94F-B027-D809D173F91C}"/>
              </a:ext>
            </a:extLst>
          </p:cNvPr>
          <p:cNvSpPr>
            <a:spLocks noGrp="1"/>
          </p:cNvSpPr>
          <p:nvPr>
            <p:ph type="title"/>
          </p:nvPr>
        </p:nvSpPr>
        <p:spPr>
          <a:xfrm>
            <a:off x="994087" y="1130603"/>
            <a:ext cx="3342442" cy="4596794"/>
          </a:xfrm>
        </p:spPr>
        <p:txBody>
          <a:bodyPr anchor="ctr">
            <a:normAutofit/>
          </a:bodyPr>
          <a:lstStyle/>
          <a:p>
            <a:r>
              <a:rPr lang="en-US" dirty="0">
                <a:solidFill>
                  <a:srgbClr val="EBEBEB"/>
                </a:solidFill>
              </a:rPr>
              <a:t>Q1: Challenges posed to research projects at observatory</a:t>
            </a:r>
          </a:p>
        </p:txBody>
      </p:sp>
      <p:sp>
        <p:nvSpPr>
          <p:cNvPr id="3" name="Content Placeholder 2">
            <a:extLst>
              <a:ext uri="{FF2B5EF4-FFF2-40B4-BE49-F238E27FC236}">
                <a16:creationId xmlns:a16="http://schemas.microsoft.com/office/drawing/2014/main" id="{007DC3A7-DC9A-2442-B830-F7B26D02DDEB}"/>
              </a:ext>
            </a:extLst>
          </p:cNvPr>
          <p:cNvSpPr>
            <a:spLocks noGrp="1"/>
          </p:cNvSpPr>
          <p:nvPr>
            <p:ph idx="1"/>
          </p:nvPr>
        </p:nvSpPr>
        <p:spPr>
          <a:xfrm>
            <a:off x="5290077" y="437513"/>
            <a:ext cx="5502614" cy="5954325"/>
          </a:xfrm>
        </p:spPr>
        <p:txBody>
          <a:bodyPr anchor="ctr">
            <a:normAutofit lnSpcReduction="10000"/>
          </a:bodyPr>
          <a:lstStyle/>
          <a:p>
            <a:r>
              <a:rPr lang="en-US" sz="2500" dirty="0"/>
              <a:t>“A modest amount of lost data” at Siding Spring Observatory </a:t>
            </a:r>
          </a:p>
          <a:p>
            <a:r>
              <a:rPr lang="en-US" sz="2500" dirty="0"/>
              <a:t>“exposure time of 30 s … approximately 15-25% of science exposures taken during … twilight may be affected … longer exposure times (300 s)  … virtually all deep images taken during the twilight hours may be affected.” from ZTF at Palomar</a:t>
            </a:r>
          </a:p>
          <a:p>
            <a:r>
              <a:rPr lang="en-US" sz="2700" dirty="0"/>
              <a:t>13 grave challenges</a:t>
            </a:r>
          </a:p>
          <a:p>
            <a:r>
              <a:rPr lang="en-US" sz="2700" dirty="0"/>
              <a:t>9 modest challenges</a:t>
            </a:r>
          </a:p>
          <a:p>
            <a:r>
              <a:rPr lang="en-US" sz="2700" dirty="0"/>
              <a:t>1 challenge to premise of question</a:t>
            </a:r>
          </a:p>
        </p:txBody>
      </p:sp>
    </p:spTree>
    <p:extLst>
      <p:ext uri="{BB962C8B-B14F-4D97-AF65-F5344CB8AC3E}">
        <p14:creationId xmlns:p14="http://schemas.microsoft.com/office/powerpoint/2010/main" val="3716331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CE7D6AD6-C46B-4D47-B222-1F5DAE51BAAF}"/>
              </a:ext>
            </a:extLst>
          </p:cNvPr>
          <p:cNvSpPr>
            <a:spLocks noGrp="1"/>
          </p:cNvSpPr>
          <p:nvPr>
            <p:ph type="title"/>
          </p:nvPr>
        </p:nvSpPr>
        <p:spPr>
          <a:xfrm>
            <a:off x="994087" y="1130603"/>
            <a:ext cx="3342442" cy="4596794"/>
          </a:xfrm>
        </p:spPr>
        <p:txBody>
          <a:bodyPr anchor="ctr">
            <a:normAutofit fontScale="90000"/>
          </a:bodyPr>
          <a:lstStyle/>
          <a:p>
            <a:r>
              <a:rPr lang="en-US" dirty="0">
                <a:solidFill>
                  <a:srgbClr val="EBEBEB"/>
                </a:solidFill>
              </a:rPr>
              <a:t>Q2: At what magnitude does the density of satellites (given just the 1584 </a:t>
            </a:r>
            <a:r>
              <a:rPr lang="en-US" dirty="0" err="1">
                <a:solidFill>
                  <a:srgbClr val="EBEBEB"/>
                </a:solidFill>
              </a:rPr>
              <a:t>starlinks</a:t>
            </a:r>
            <a:r>
              <a:rPr lang="en-US" dirty="0">
                <a:solidFill>
                  <a:srgbClr val="EBEBEB"/>
                </a:solidFill>
              </a:rPr>
              <a:t>) result in &gt; 1% loss of data?</a:t>
            </a:r>
          </a:p>
        </p:txBody>
      </p:sp>
      <p:sp>
        <p:nvSpPr>
          <p:cNvPr id="3" name="Content Placeholder 2">
            <a:extLst>
              <a:ext uri="{FF2B5EF4-FFF2-40B4-BE49-F238E27FC236}">
                <a16:creationId xmlns:a16="http://schemas.microsoft.com/office/drawing/2014/main" id="{DDDE6DDA-6001-4896-9797-8D7D1753ADFB}"/>
              </a:ext>
            </a:extLst>
          </p:cNvPr>
          <p:cNvSpPr>
            <a:spLocks noGrp="1"/>
          </p:cNvSpPr>
          <p:nvPr>
            <p:ph idx="1"/>
          </p:nvPr>
        </p:nvSpPr>
        <p:spPr>
          <a:xfrm>
            <a:off x="5290077" y="437513"/>
            <a:ext cx="5502614" cy="5954325"/>
          </a:xfrm>
        </p:spPr>
        <p:txBody>
          <a:bodyPr anchor="ctr">
            <a:normAutofit/>
          </a:bodyPr>
          <a:lstStyle/>
          <a:p>
            <a:r>
              <a:rPr lang="en-US" sz="2500" dirty="0"/>
              <a:t>“At [m =] 5, the satellites will be … not a significant problem” from ATLAS in HI </a:t>
            </a:r>
          </a:p>
          <a:p>
            <a:r>
              <a:rPr lang="en-US" sz="2500" dirty="0"/>
              <a:t>“twice the sky level (19.5-22.2 g mag/</a:t>
            </a:r>
            <a:r>
              <a:rPr lang="en-US" sz="2500" dirty="0" err="1"/>
              <a:t>sq.arcsec</a:t>
            </a:r>
            <a:r>
              <a:rPr lang="en-US" sz="2500" dirty="0"/>
              <a:t> depending on moon)” from LSST in Chile</a:t>
            </a:r>
          </a:p>
          <a:p>
            <a:r>
              <a:rPr lang="en-US" sz="2500" dirty="0"/>
              <a:t>5, 5, 8, 8, 8.5, 9, 10, 10, 10, 12, 15, 15, 20, 22, 22, 24 (16 provided numbers)</a:t>
            </a:r>
          </a:p>
          <a:p>
            <a:pPr lvl="1"/>
            <a:r>
              <a:rPr lang="en-US" sz="2300" dirty="0"/>
              <a:t>Median: 10</a:t>
            </a:r>
          </a:p>
          <a:p>
            <a:pPr lvl="1"/>
            <a:r>
              <a:rPr lang="en-US" sz="2300" dirty="0"/>
              <a:t>Average: 12.7</a:t>
            </a:r>
          </a:p>
          <a:p>
            <a:r>
              <a:rPr lang="en-US" sz="2500" dirty="0"/>
              <a:t>3 challenges to premise</a:t>
            </a:r>
          </a:p>
        </p:txBody>
      </p:sp>
    </p:spTree>
    <p:extLst>
      <p:ext uri="{BB962C8B-B14F-4D97-AF65-F5344CB8AC3E}">
        <p14:creationId xmlns:p14="http://schemas.microsoft.com/office/powerpoint/2010/main" val="3663354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1F08C24B-608A-3848-88A9-10BFAFCB0026}"/>
              </a:ext>
            </a:extLst>
          </p:cNvPr>
          <p:cNvSpPr>
            <a:spLocks noGrp="1"/>
          </p:cNvSpPr>
          <p:nvPr>
            <p:ph type="title"/>
          </p:nvPr>
        </p:nvSpPr>
        <p:spPr>
          <a:xfrm>
            <a:off x="994087" y="1130603"/>
            <a:ext cx="3342442" cy="4596794"/>
          </a:xfrm>
        </p:spPr>
        <p:txBody>
          <a:bodyPr anchor="ctr">
            <a:noAutofit/>
          </a:bodyPr>
          <a:lstStyle/>
          <a:p>
            <a:pPr>
              <a:lnSpc>
                <a:spcPct val="90000"/>
              </a:lnSpc>
            </a:pPr>
            <a:r>
              <a:rPr lang="en-US" sz="2400" dirty="0">
                <a:solidFill>
                  <a:srgbClr val="EBEBEB"/>
                </a:solidFill>
              </a:rPr>
              <a:t>Q3: If the positions and motions of each LEO satellite were known to a spatial precision of 1 degree and a temporal precision of 1 second, could the research projects at your observatory be modified to avoid the satellites? Estimate the financial costs.</a:t>
            </a:r>
          </a:p>
        </p:txBody>
      </p:sp>
      <p:sp>
        <p:nvSpPr>
          <p:cNvPr id="3" name="Content Placeholder 2">
            <a:extLst>
              <a:ext uri="{FF2B5EF4-FFF2-40B4-BE49-F238E27FC236}">
                <a16:creationId xmlns:a16="http://schemas.microsoft.com/office/drawing/2014/main" id="{1D591C23-AD2E-B54A-BDE5-0DA8BEC28ED7}"/>
              </a:ext>
            </a:extLst>
          </p:cNvPr>
          <p:cNvSpPr>
            <a:spLocks noGrp="1"/>
          </p:cNvSpPr>
          <p:nvPr>
            <p:ph idx="1"/>
          </p:nvPr>
        </p:nvSpPr>
        <p:spPr>
          <a:xfrm>
            <a:off x="5290077" y="437513"/>
            <a:ext cx="5502614" cy="5954325"/>
          </a:xfrm>
        </p:spPr>
        <p:txBody>
          <a:bodyPr anchor="ctr">
            <a:normAutofit/>
          </a:bodyPr>
          <a:lstStyle/>
          <a:p>
            <a:pPr lvl="1"/>
            <a:r>
              <a:rPr lang="en-US" sz="2500" dirty="0"/>
              <a:t>“If AAS could code up an app to warn of collisions with telescope fields, that would be the cost.” from Siding Spring Observatory, Australia up </a:t>
            </a:r>
          </a:p>
          <a:p>
            <a:pPr lvl="1"/>
            <a:r>
              <a:rPr lang="en-US" sz="2500" dirty="0"/>
              <a:t>“this would require hiring additional personnel at $50,000-150,000/year” for 2 respondents. </a:t>
            </a:r>
          </a:p>
          <a:p>
            <a:pPr lvl="1"/>
            <a:r>
              <a:rPr lang="en-US" sz="2500" dirty="0"/>
              <a:t>7 respondent said this would help.</a:t>
            </a:r>
          </a:p>
          <a:p>
            <a:pPr lvl="1"/>
            <a:r>
              <a:rPr lang="en-US" sz="2500" dirty="0"/>
              <a:t>12 respondents said this wouldn’t even help.</a:t>
            </a:r>
          </a:p>
        </p:txBody>
      </p:sp>
    </p:spTree>
    <p:extLst>
      <p:ext uri="{BB962C8B-B14F-4D97-AF65-F5344CB8AC3E}">
        <p14:creationId xmlns:p14="http://schemas.microsoft.com/office/powerpoint/2010/main" val="2562030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25"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Shape 26">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29"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C7AB490-7672-4F29-A139-63F0936C1DB5}"/>
              </a:ext>
            </a:extLst>
          </p:cNvPr>
          <p:cNvSpPr>
            <a:spLocks noGrp="1"/>
          </p:cNvSpPr>
          <p:nvPr>
            <p:ph type="title"/>
          </p:nvPr>
        </p:nvSpPr>
        <p:spPr>
          <a:xfrm>
            <a:off x="994087" y="1130603"/>
            <a:ext cx="3342442" cy="4596794"/>
          </a:xfrm>
        </p:spPr>
        <p:txBody>
          <a:bodyPr anchor="ctr">
            <a:noAutofit/>
          </a:bodyPr>
          <a:lstStyle/>
          <a:p>
            <a:pPr>
              <a:lnSpc>
                <a:spcPct val="90000"/>
              </a:lnSpc>
            </a:pPr>
            <a:r>
              <a:rPr lang="en-US" dirty="0">
                <a:solidFill>
                  <a:srgbClr val="EBEBEB"/>
                </a:solidFill>
              </a:rPr>
              <a:t>Q4: Estimate financial loss of existing investments in facilities rendered unusable. What science would be irretrievably lost?</a:t>
            </a:r>
          </a:p>
        </p:txBody>
      </p:sp>
      <p:sp>
        <p:nvSpPr>
          <p:cNvPr id="3" name="Content Placeholder 2">
            <a:extLst>
              <a:ext uri="{FF2B5EF4-FFF2-40B4-BE49-F238E27FC236}">
                <a16:creationId xmlns:a16="http://schemas.microsoft.com/office/drawing/2014/main" id="{5F9C88AE-1674-427A-8445-A7A02F255E1C}"/>
              </a:ext>
            </a:extLst>
          </p:cNvPr>
          <p:cNvSpPr>
            <a:spLocks noGrp="1"/>
          </p:cNvSpPr>
          <p:nvPr>
            <p:ph idx="1"/>
          </p:nvPr>
        </p:nvSpPr>
        <p:spPr>
          <a:xfrm>
            <a:off x="5290077" y="437513"/>
            <a:ext cx="5502614" cy="5954325"/>
          </a:xfrm>
        </p:spPr>
        <p:txBody>
          <a:bodyPr anchor="ctr">
            <a:normAutofit/>
          </a:bodyPr>
          <a:lstStyle/>
          <a:p>
            <a:r>
              <a:rPr lang="en-US" sz="2500" dirty="0"/>
              <a:t>Financial ranges from </a:t>
            </a:r>
          </a:p>
          <a:p>
            <a:pPr lvl="1"/>
            <a:r>
              <a:rPr lang="en-US" sz="2300" dirty="0"/>
              <a:t>“A few hundred dollars per night.” from Siding Spring </a:t>
            </a:r>
          </a:p>
          <a:p>
            <a:pPr lvl="1"/>
            <a:r>
              <a:rPr lang="en-US" sz="2300" dirty="0"/>
              <a:t>“Based on our tests  … as much as 15% [of the science would be lost] … multiplied times the $1.4 billion integrated cost of the survey and operations [is $210 million].” from LSST, Chile</a:t>
            </a:r>
          </a:p>
          <a:p>
            <a:pPr lvl="1"/>
            <a:r>
              <a:rPr lang="en-US" sz="2300" dirty="0"/>
              <a:t>16 reported losses</a:t>
            </a:r>
          </a:p>
          <a:p>
            <a:pPr lvl="1"/>
            <a:r>
              <a:rPr lang="en-US" sz="2300" dirty="0"/>
              <a:t>3 reported little to no losses</a:t>
            </a:r>
          </a:p>
          <a:p>
            <a:pPr lvl="1"/>
            <a:r>
              <a:rPr lang="en-US" sz="2300" dirty="0"/>
              <a:t>4 unknown</a:t>
            </a:r>
          </a:p>
        </p:txBody>
      </p:sp>
    </p:spTree>
    <p:extLst>
      <p:ext uri="{BB962C8B-B14F-4D97-AF65-F5344CB8AC3E}">
        <p14:creationId xmlns:p14="http://schemas.microsoft.com/office/powerpoint/2010/main" val="180468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338E8CA-5E74-424C-AB02-56CF0A874508}"/>
              </a:ext>
            </a:extLst>
          </p:cNvPr>
          <p:cNvSpPr>
            <a:spLocks noGrp="1"/>
          </p:cNvSpPr>
          <p:nvPr>
            <p:ph type="title"/>
          </p:nvPr>
        </p:nvSpPr>
        <p:spPr>
          <a:xfrm>
            <a:off x="994087" y="1130603"/>
            <a:ext cx="3342442" cy="4596794"/>
          </a:xfrm>
        </p:spPr>
        <p:txBody>
          <a:bodyPr anchor="ctr">
            <a:noAutofit/>
          </a:bodyPr>
          <a:lstStyle/>
          <a:p>
            <a:pPr>
              <a:lnSpc>
                <a:spcPct val="90000"/>
              </a:lnSpc>
            </a:pPr>
            <a:r>
              <a:rPr lang="en-US" dirty="0">
                <a:solidFill>
                  <a:srgbClr val="EBEBEB"/>
                </a:solidFill>
              </a:rPr>
              <a:t>Q4: Estimate financial loss of existing investments in facilities rendered unusable. What science would be irretrievably lost?</a:t>
            </a:r>
          </a:p>
        </p:txBody>
      </p:sp>
      <p:sp>
        <p:nvSpPr>
          <p:cNvPr id="3" name="Content Placeholder 2">
            <a:extLst>
              <a:ext uri="{FF2B5EF4-FFF2-40B4-BE49-F238E27FC236}">
                <a16:creationId xmlns:a16="http://schemas.microsoft.com/office/drawing/2014/main" id="{6045C51E-B95C-A549-ABDC-0B778E5B4E96}"/>
              </a:ext>
            </a:extLst>
          </p:cNvPr>
          <p:cNvSpPr>
            <a:spLocks noGrp="1"/>
          </p:cNvSpPr>
          <p:nvPr>
            <p:ph idx="1"/>
          </p:nvPr>
        </p:nvSpPr>
        <p:spPr>
          <a:xfrm>
            <a:off x="5290077" y="437513"/>
            <a:ext cx="5502614" cy="5954325"/>
          </a:xfrm>
        </p:spPr>
        <p:txBody>
          <a:bodyPr anchor="ctr">
            <a:normAutofit/>
          </a:bodyPr>
          <a:lstStyle/>
          <a:p>
            <a:r>
              <a:rPr lang="en-US" sz="2000" dirty="0"/>
              <a:t>Science lost: some fast transients like FRB counterparts, some to complete loss of high-z </a:t>
            </a:r>
            <a:r>
              <a:rPr lang="en-US" sz="2000" dirty="0" err="1"/>
              <a:t>SNe</a:t>
            </a:r>
            <a:r>
              <a:rPr lang="en-US" sz="2000" dirty="0"/>
              <a:t> which require many nights of 8m-class telescopes time to detect, long exposure spatial observations of high-z galaxies (imaging or IFU) will also be irretrievably lost, exploratory imaging searching for high-z galaxy candidates may also be impacted, low frequency all sky surveys will be impossible, follow-up searches for gravitational wave events, searches for distant solar system objects including the potential planet X, search for incoming asteroids and comets in the small elongation region, GRBs, neutrino counterparts, gravitational wave triggers by LIGO and Virgo, planetary transits, stellar flare statistics, cosmology</a:t>
            </a:r>
          </a:p>
        </p:txBody>
      </p:sp>
    </p:spTree>
    <p:extLst>
      <p:ext uri="{BB962C8B-B14F-4D97-AF65-F5344CB8AC3E}">
        <p14:creationId xmlns:p14="http://schemas.microsoft.com/office/powerpoint/2010/main" val="3795728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31097465-BE57-4841-A2CB-636C1706CFB7}"/>
              </a:ext>
            </a:extLst>
          </p:cNvPr>
          <p:cNvSpPr>
            <a:spLocks noGrp="1"/>
          </p:cNvSpPr>
          <p:nvPr>
            <p:ph type="title"/>
          </p:nvPr>
        </p:nvSpPr>
        <p:spPr>
          <a:xfrm>
            <a:off x="994087" y="1130603"/>
            <a:ext cx="3342442" cy="4596794"/>
          </a:xfrm>
        </p:spPr>
        <p:txBody>
          <a:bodyPr anchor="ctr">
            <a:normAutofit/>
          </a:bodyPr>
          <a:lstStyle/>
          <a:p>
            <a:r>
              <a:rPr lang="en-US" dirty="0">
                <a:solidFill>
                  <a:srgbClr val="EBEBEB"/>
                </a:solidFill>
              </a:rPr>
              <a:t>Q5: Impacts on education and outreach efforts?</a:t>
            </a:r>
            <a:br>
              <a:rPr lang="en-US" dirty="0">
                <a:solidFill>
                  <a:srgbClr val="EBEBEB"/>
                </a:solidFill>
              </a:rPr>
            </a:br>
            <a:endParaRPr lang="en-US" dirty="0">
              <a:solidFill>
                <a:srgbClr val="EBEBEB"/>
              </a:solidFill>
            </a:endParaRPr>
          </a:p>
        </p:txBody>
      </p:sp>
      <p:sp>
        <p:nvSpPr>
          <p:cNvPr id="3" name="Content Placeholder 2">
            <a:extLst>
              <a:ext uri="{FF2B5EF4-FFF2-40B4-BE49-F238E27FC236}">
                <a16:creationId xmlns:a16="http://schemas.microsoft.com/office/drawing/2014/main" id="{DFFC740C-61D3-0940-83A5-37591C08C8AF}"/>
              </a:ext>
            </a:extLst>
          </p:cNvPr>
          <p:cNvSpPr>
            <a:spLocks noGrp="1"/>
          </p:cNvSpPr>
          <p:nvPr>
            <p:ph idx="1"/>
          </p:nvPr>
        </p:nvSpPr>
        <p:spPr>
          <a:xfrm>
            <a:off x="5290077" y="437513"/>
            <a:ext cx="5502614" cy="5954325"/>
          </a:xfrm>
        </p:spPr>
        <p:txBody>
          <a:bodyPr anchor="ctr">
            <a:normAutofit/>
          </a:bodyPr>
          <a:lstStyle/>
          <a:p>
            <a:r>
              <a:rPr lang="en-US" sz="2500" dirty="0"/>
              <a:t>“No impact” from 7 respondents </a:t>
            </a:r>
          </a:p>
          <a:p>
            <a:r>
              <a:rPr lang="en-US" sz="2500" dirty="0"/>
              <a:t>“It will render useless some images that we may have supplied for education purposes.” from 5 respondents </a:t>
            </a:r>
          </a:p>
          <a:p>
            <a:r>
              <a:rPr lang="en-US" sz="2500" dirty="0"/>
              <a:t>“There just wouldn't be a program to have outreach” from </a:t>
            </a:r>
            <a:r>
              <a:rPr lang="en-US" sz="2500" dirty="0" err="1"/>
              <a:t>Jordell</a:t>
            </a:r>
            <a:r>
              <a:rPr lang="en-US" sz="2500" dirty="0"/>
              <a:t> Bank</a:t>
            </a:r>
          </a:p>
          <a:p>
            <a:endParaRPr lang="en-US" sz="2500" dirty="0"/>
          </a:p>
        </p:txBody>
      </p:sp>
    </p:spTree>
    <p:extLst>
      <p:ext uri="{BB962C8B-B14F-4D97-AF65-F5344CB8AC3E}">
        <p14:creationId xmlns:p14="http://schemas.microsoft.com/office/powerpoint/2010/main" val="392637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D75583ED-C241-4C04-8C62-1C41F3C4CD86}"/>
              </a:ext>
            </a:extLst>
          </p:cNvPr>
          <p:cNvSpPr>
            <a:spLocks noGrp="1"/>
          </p:cNvSpPr>
          <p:nvPr>
            <p:ph type="title"/>
          </p:nvPr>
        </p:nvSpPr>
        <p:spPr>
          <a:xfrm>
            <a:off x="994087" y="1130603"/>
            <a:ext cx="3342442" cy="4596794"/>
          </a:xfrm>
        </p:spPr>
        <p:txBody>
          <a:bodyPr anchor="ctr">
            <a:noAutofit/>
          </a:bodyPr>
          <a:lstStyle/>
          <a:p>
            <a:pPr>
              <a:lnSpc>
                <a:spcPct val="90000"/>
              </a:lnSpc>
            </a:pPr>
            <a:r>
              <a:rPr lang="en-US" sz="3200" dirty="0">
                <a:solidFill>
                  <a:srgbClr val="EBEBEB"/>
                </a:solidFill>
              </a:rPr>
              <a:t>Q6: If the density of visible satellites were an additional 10x higher, how would that change your answers to the questions above?</a:t>
            </a:r>
          </a:p>
        </p:txBody>
      </p:sp>
      <p:sp>
        <p:nvSpPr>
          <p:cNvPr id="3" name="Content Placeholder 2">
            <a:extLst>
              <a:ext uri="{FF2B5EF4-FFF2-40B4-BE49-F238E27FC236}">
                <a16:creationId xmlns:a16="http://schemas.microsoft.com/office/drawing/2014/main" id="{F923DCB4-1837-4015-8E79-61E46FEA5A41}"/>
              </a:ext>
            </a:extLst>
          </p:cNvPr>
          <p:cNvSpPr>
            <a:spLocks noGrp="1"/>
          </p:cNvSpPr>
          <p:nvPr>
            <p:ph idx="1"/>
          </p:nvPr>
        </p:nvSpPr>
        <p:spPr>
          <a:xfrm>
            <a:off x="5290077" y="437513"/>
            <a:ext cx="5502614" cy="5954325"/>
          </a:xfrm>
        </p:spPr>
        <p:txBody>
          <a:bodyPr anchor="ctr">
            <a:noAutofit/>
          </a:bodyPr>
          <a:lstStyle/>
          <a:p>
            <a:pPr lvl="1"/>
            <a:r>
              <a:rPr lang="en-US" sz="2000" dirty="0"/>
              <a:t>Scales as expected, for some this means still minimal impact, for others this increases the impact to virtually all science (17 respondents) </a:t>
            </a:r>
          </a:p>
          <a:p>
            <a:pPr lvl="1"/>
            <a:r>
              <a:rPr lang="en-US" sz="2000" dirty="0"/>
              <a:t>Critical failures of the facility at this point: 12 </a:t>
            </a:r>
          </a:p>
          <a:p>
            <a:pPr lvl="2"/>
            <a:r>
              <a:rPr lang="en-US" sz="1800" dirty="0"/>
              <a:t>Ranges from 10% or greater loss of data, instrument obsoletion to entire observatory unable to function</a:t>
            </a:r>
          </a:p>
          <a:p>
            <a:pPr lvl="1"/>
            <a:r>
              <a:rPr lang="en-US" sz="2000" dirty="0"/>
              <a:t>2 reported no change (also reported no problem earlier in survey)</a:t>
            </a:r>
          </a:p>
          <a:p>
            <a:pPr lvl="1"/>
            <a:r>
              <a:rPr lang="en-US" sz="2000" dirty="0"/>
              <a:t>1 challenge to premise</a:t>
            </a:r>
          </a:p>
        </p:txBody>
      </p:sp>
    </p:spTree>
    <p:extLst>
      <p:ext uri="{BB962C8B-B14F-4D97-AF65-F5344CB8AC3E}">
        <p14:creationId xmlns:p14="http://schemas.microsoft.com/office/powerpoint/2010/main" val="1318522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657B356A-27ED-244C-B71C-71B2D0FBF7F5}"/>
              </a:ext>
            </a:extLst>
          </p:cNvPr>
          <p:cNvSpPr>
            <a:spLocks noGrp="1"/>
          </p:cNvSpPr>
          <p:nvPr>
            <p:ph type="title"/>
          </p:nvPr>
        </p:nvSpPr>
        <p:spPr>
          <a:xfrm>
            <a:off x="994087" y="1130603"/>
            <a:ext cx="3342442" cy="4596794"/>
          </a:xfrm>
        </p:spPr>
        <p:txBody>
          <a:bodyPr anchor="ctr">
            <a:noAutofit/>
          </a:bodyPr>
          <a:lstStyle/>
          <a:p>
            <a:pPr>
              <a:lnSpc>
                <a:spcPct val="90000"/>
              </a:lnSpc>
            </a:pPr>
            <a:r>
              <a:rPr lang="en-US" sz="3200" dirty="0">
                <a:solidFill>
                  <a:srgbClr val="EBEBEB"/>
                </a:solidFill>
              </a:rPr>
              <a:t>Q7: If SpaceX were to work toward satisfying the needs of LSST, do you believe this would also resolve any potential problems for your observatory?</a:t>
            </a:r>
          </a:p>
        </p:txBody>
      </p:sp>
      <p:sp>
        <p:nvSpPr>
          <p:cNvPr id="3" name="Content Placeholder 2">
            <a:extLst>
              <a:ext uri="{FF2B5EF4-FFF2-40B4-BE49-F238E27FC236}">
                <a16:creationId xmlns:a16="http://schemas.microsoft.com/office/drawing/2014/main" id="{6B56BB85-BAA4-024E-B532-D4D43FBDFF07}"/>
              </a:ext>
            </a:extLst>
          </p:cNvPr>
          <p:cNvSpPr>
            <a:spLocks noGrp="1"/>
          </p:cNvSpPr>
          <p:nvPr>
            <p:ph idx="1"/>
          </p:nvPr>
        </p:nvSpPr>
        <p:spPr>
          <a:xfrm>
            <a:off x="5290077" y="437513"/>
            <a:ext cx="5502614" cy="5954325"/>
          </a:xfrm>
        </p:spPr>
        <p:txBody>
          <a:bodyPr anchor="ctr">
            <a:normAutofit/>
          </a:bodyPr>
          <a:lstStyle/>
          <a:p>
            <a:pPr lvl="1"/>
            <a:r>
              <a:rPr lang="en-US" sz="2500" dirty="0"/>
              <a:t>“Yes” from 9 respondents </a:t>
            </a:r>
          </a:p>
          <a:p>
            <a:pPr lvl="1"/>
            <a:r>
              <a:rPr lang="en-US" sz="2500" dirty="0"/>
              <a:t>“No” from 6 respondents</a:t>
            </a:r>
          </a:p>
          <a:p>
            <a:pPr lvl="1"/>
            <a:r>
              <a:rPr lang="en-US" sz="2500" dirty="0"/>
              <a:t>3 challenges to premise</a:t>
            </a:r>
          </a:p>
          <a:p>
            <a:endParaRPr lang="en-US" sz="2500" dirty="0"/>
          </a:p>
        </p:txBody>
      </p:sp>
    </p:spTree>
    <p:extLst>
      <p:ext uri="{BB962C8B-B14F-4D97-AF65-F5344CB8AC3E}">
        <p14:creationId xmlns:p14="http://schemas.microsoft.com/office/powerpoint/2010/main" val="20000548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3</TotalTime>
  <Words>772</Words>
  <Application>Microsoft Macintosh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Survey of Major Observatories</vt:lpstr>
      <vt:lpstr>Q1: Challenges posed to research projects at observatory</vt:lpstr>
      <vt:lpstr>Q2: At what magnitude does the density of satellites (given just the 1584 starlinks) result in &gt; 1% loss of data?</vt:lpstr>
      <vt:lpstr>Q3: If the positions and motions of each LEO satellite were known to a spatial precision of 1 degree and a temporal precision of 1 second, could the research projects at your observatory be modified to avoid the satellites? Estimate the financial costs.</vt:lpstr>
      <vt:lpstr>Q4: Estimate financial loss of existing investments in facilities rendered unusable. What science would be irretrievably lost?</vt:lpstr>
      <vt:lpstr>Q4: Estimate financial loss of existing investments in facilities rendered unusable. What science would be irretrievably lost?</vt:lpstr>
      <vt:lpstr>Q5: Impacts on education and outreach efforts? </vt:lpstr>
      <vt:lpstr>Q6: If the density of visible satellites were an additional 10x higher, how would that change your answers to the questions above?</vt:lpstr>
      <vt:lpstr>Q7: If SpaceX were to work toward satisfying the needs of LSST, do you believe this would also resolve any potential problems for your observatory?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Major Observatories</dc:title>
  <dc:creator>Kelsie Krafton</dc:creator>
  <cp:lastModifiedBy>Kelsie Krafton</cp:lastModifiedBy>
  <cp:revision>1</cp:revision>
  <dcterms:created xsi:type="dcterms:W3CDTF">2020-02-27T20:27:01Z</dcterms:created>
  <dcterms:modified xsi:type="dcterms:W3CDTF">2020-02-27T20:30:19Z</dcterms:modified>
</cp:coreProperties>
</file>